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71" r:id="rId5"/>
    <p:sldId id="267" r:id="rId6"/>
    <p:sldId id="268" r:id="rId7"/>
    <p:sldId id="269" r:id="rId8"/>
    <p:sldId id="278" r:id="rId9"/>
    <p:sldId id="273" r:id="rId10"/>
    <p:sldId id="279" r:id="rId11"/>
    <p:sldId id="280" r:id="rId12"/>
    <p:sldId id="291" r:id="rId13"/>
    <p:sldId id="294" r:id="rId14"/>
    <p:sldId id="282" r:id="rId15"/>
    <p:sldId id="260" r:id="rId16"/>
    <p:sldId id="281" r:id="rId17"/>
    <p:sldId id="289" r:id="rId18"/>
    <p:sldId id="292" r:id="rId19"/>
    <p:sldId id="293" r:id="rId20"/>
    <p:sldId id="264" r:id="rId21"/>
    <p:sldId id="290" r:id="rId22"/>
    <p:sldId id="284" r:id="rId23"/>
    <p:sldId id="286" r:id="rId24"/>
    <p:sldId id="262" r:id="rId25"/>
    <p:sldId id="287" r:id="rId26"/>
    <p:sldId id="25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FFAH Emile (ENGIE Impact)" initials="NE(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C000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/>
    <p:restoredTop sz="94677"/>
  </p:normalViewPr>
  <p:slideViewPr>
    <p:cSldViewPr snapToGrid="0" snapToObjects="1">
      <p:cViewPr varScale="1">
        <p:scale>
          <a:sx n="123" d="100"/>
          <a:sy n="12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6DCFACDB-1021-E94F-ACC5-38017F9F9559}" type="presOf" srcId="{3181BD94-55CB-BF48-A45B-70A0C0F2EC1A}" destId="{5EF4186A-0094-C044-82FF-59D3D12DA5A0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4DF23CA2-BD0E-DE43-ABF6-0A36C98D85AC}" type="presOf" srcId="{800CDD49-7B7F-3840-833D-35BCA03879CB}" destId="{68F4A1CA-282B-FE42-AD2D-7B8C167064A9}" srcOrd="0" destOrd="0" presId="urn:microsoft.com/office/officeart/2005/8/layout/chevron1"/>
    <dgm:cxn modelId="{64B1F427-D7E7-EA44-96E6-1DCDA6D29941}" type="presOf" srcId="{50F84AF3-852E-A84A-B8D9-CE222FE234B5}" destId="{6AE0E506-43A0-464E-B735-FA2C3B42B4B5}" srcOrd="0" destOrd="0" presId="urn:microsoft.com/office/officeart/2005/8/layout/chevron1"/>
    <dgm:cxn modelId="{C564C79D-A691-AA4B-BCEE-CE53419782BC}" type="presParOf" srcId="{5EF4186A-0094-C044-82FF-59D3D12DA5A0}" destId="{6AE0E506-43A0-464E-B735-FA2C3B42B4B5}" srcOrd="0" destOrd="0" presId="urn:microsoft.com/office/officeart/2005/8/layout/chevron1"/>
    <dgm:cxn modelId="{3895AA00-00AF-B64E-A863-AD2DC26B3F72}" type="presParOf" srcId="{5EF4186A-0094-C044-82FF-59D3D12DA5A0}" destId="{B74F10AD-DC3C-A348-B705-59A7E46029BA}" srcOrd="1" destOrd="0" presId="urn:microsoft.com/office/officeart/2005/8/layout/chevron1"/>
    <dgm:cxn modelId="{1CF90D88-3B80-CE48-A908-7DA70A02B433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D-1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60FBBD64-42CA-0745-A381-CD420D0B7EA8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47395711-8917-5E4E-9081-3888057559EC}" type="parTrans" cxnId="{5E8C505F-F66A-414A-AC9B-CCF13108A813}">
      <dgm:prSet/>
      <dgm:spPr/>
      <dgm:t>
        <a:bodyPr/>
        <a:lstStyle/>
        <a:p>
          <a:endParaRPr lang="en-US"/>
        </a:p>
      </dgm:t>
    </dgm:pt>
    <dgm:pt modelId="{FA570A1C-B06D-E944-AC58-93F3383D99C3}" type="sibTrans" cxnId="{5E8C505F-F66A-414A-AC9B-CCF13108A813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A8B92FA-27B0-B748-A450-2C68EE785748}" type="pres">
      <dgm:prSet presAssocID="{60FBBD64-42CA-0745-A381-CD420D0B7EA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F0DDF-D638-764C-A6AE-2B0C07E00FF9}" type="pres">
      <dgm:prSet presAssocID="{FA570A1C-B06D-E944-AC58-93F3383D99C3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C505F-F66A-414A-AC9B-CCF13108A813}" srcId="{3181BD94-55CB-BF48-A45B-70A0C0F2EC1A}" destId="{60FBBD64-42CA-0745-A381-CD420D0B7EA8}" srcOrd="1" destOrd="0" parTransId="{47395711-8917-5E4E-9081-3888057559EC}" sibTransId="{FA570A1C-B06D-E944-AC58-93F3383D99C3}"/>
    <dgm:cxn modelId="{CFA0AA56-6CA4-EC48-AD02-EA67205B1986}" type="presOf" srcId="{60FBBD64-42CA-0745-A381-CD420D0B7EA8}" destId="{6A8B92FA-27B0-B748-A450-2C68EE785748}" srcOrd="0" destOrd="0" presId="urn:microsoft.com/office/officeart/2005/8/layout/chevron1"/>
    <dgm:cxn modelId="{B9CFBF7C-7EAF-8746-AFEF-826EA50BC7CC}" srcId="{3181BD94-55CB-BF48-A45B-70A0C0F2EC1A}" destId="{800CDD49-7B7F-3840-833D-35BCA03879CB}" srcOrd="2" destOrd="0" parTransId="{7F528288-D524-D945-AEAF-E3A7E39A2996}" sibTransId="{E9C6EC65-EA7B-9244-BFA2-72F084328F94}"/>
    <dgm:cxn modelId="{9F62F18E-FC5B-8E4A-8AD0-ACE080BC330F}" type="presOf" srcId="{3181BD94-55CB-BF48-A45B-70A0C0F2EC1A}" destId="{5EF4186A-0094-C044-82FF-59D3D12DA5A0}" srcOrd="0" destOrd="0" presId="urn:microsoft.com/office/officeart/2005/8/layout/chevron1"/>
    <dgm:cxn modelId="{BC1E4BB1-54A2-804F-9276-FA01237F96D4}" type="presOf" srcId="{50F84AF3-852E-A84A-B8D9-CE222FE234B5}" destId="{6AE0E506-43A0-464E-B735-FA2C3B42B4B5}" srcOrd="0" destOrd="0" presId="urn:microsoft.com/office/officeart/2005/8/layout/chevron1"/>
    <dgm:cxn modelId="{D658F820-023D-A24E-8B45-5A8A3A682F8F}" type="presOf" srcId="{800CDD49-7B7F-3840-833D-35BCA03879CB}" destId="{68F4A1CA-282B-FE42-AD2D-7B8C167064A9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FB11EDBA-381D-6447-82E5-E5716D0BAEF9}" type="presParOf" srcId="{5EF4186A-0094-C044-82FF-59D3D12DA5A0}" destId="{6AE0E506-43A0-464E-B735-FA2C3B42B4B5}" srcOrd="0" destOrd="0" presId="urn:microsoft.com/office/officeart/2005/8/layout/chevron1"/>
    <dgm:cxn modelId="{DA1E30D8-3B2D-B341-BCC9-BC71FE90865C}" type="presParOf" srcId="{5EF4186A-0094-C044-82FF-59D3D12DA5A0}" destId="{B74F10AD-DC3C-A348-B705-59A7E46029BA}" srcOrd="1" destOrd="0" presId="urn:microsoft.com/office/officeart/2005/8/layout/chevron1"/>
    <dgm:cxn modelId="{632C1A0A-50D6-1648-8A69-A96A8EB45BCA}" type="presParOf" srcId="{5EF4186A-0094-C044-82FF-59D3D12DA5A0}" destId="{6A8B92FA-27B0-B748-A450-2C68EE785748}" srcOrd="2" destOrd="0" presId="urn:microsoft.com/office/officeart/2005/8/layout/chevron1"/>
    <dgm:cxn modelId="{5B9B1D38-44FF-5C4B-998C-ACC244757432}" type="presParOf" srcId="{5EF4186A-0094-C044-82FF-59D3D12DA5A0}" destId="{EC0F0DDF-D638-764C-A6AE-2B0C07E00FF9}" srcOrd="3" destOrd="0" presId="urn:microsoft.com/office/officeart/2005/8/layout/chevron1"/>
    <dgm:cxn modelId="{D3E105B1-C3BE-D843-9462-9FF087F8F2E3}" type="presParOf" srcId="{5EF4186A-0094-C044-82FF-59D3D12DA5A0}" destId="{68F4A1CA-282B-FE42-AD2D-7B8C167064A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D-1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60FBBD64-42CA-0745-A381-CD420D0B7EA8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47395711-8917-5E4E-9081-3888057559EC}" type="parTrans" cxnId="{5E8C505F-F66A-414A-AC9B-CCF13108A813}">
      <dgm:prSet/>
      <dgm:spPr/>
      <dgm:t>
        <a:bodyPr/>
        <a:lstStyle/>
        <a:p>
          <a:endParaRPr lang="en-US"/>
        </a:p>
      </dgm:t>
    </dgm:pt>
    <dgm:pt modelId="{FA570A1C-B06D-E944-AC58-93F3383D99C3}" type="sibTrans" cxnId="{5E8C505F-F66A-414A-AC9B-CCF13108A813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A8B92FA-27B0-B748-A450-2C68EE785748}" type="pres">
      <dgm:prSet presAssocID="{60FBBD64-42CA-0745-A381-CD420D0B7EA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F0DDF-D638-764C-A6AE-2B0C07E00FF9}" type="pres">
      <dgm:prSet presAssocID="{FA570A1C-B06D-E944-AC58-93F3383D99C3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D5142A-EEBF-2D4D-89D7-97E29586B733}" type="presOf" srcId="{3181BD94-55CB-BF48-A45B-70A0C0F2EC1A}" destId="{5EF4186A-0094-C044-82FF-59D3D12DA5A0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B1FBE2BD-E2AD-FA47-ACA6-D73D71A72276}" type="presOf" srcId="{800CDD49-7B7F-3840-833D-35BCA03879CB}" destId="{68F4A1CA-282B-FE42-AD2D-7B8C167064A9}" srcOrd="0" destOrd="0" presId="urn:microsoft.com/office/officeart/2005/8/layout/chevron1"/>
    <dgm:cxn modelId="{2370B34D-94CB-3642-9E11-195A2DF4217B}" type="presOf" srcId="{60FBBD64-42CA-0745-A381-CD420D0B7EA8}" destId="{6A8B92FA-27B0-B748-A450-2C68EE785748}" srcOrd="0" destOrd="0" presId="urn:microsoft.com/office/officeart/2005/8/layout/chevron1"/>
    <dgm:cxn modelId="{B9CFBF7C-7EAF-8746-AFEF-826EA50BC7CC}" srcId="{3181BD94-55CB-BF48-A45B-70A0C0F2EC1A}" destId="{800CDD49-7B7F-3840-833D-35BCA03879CB}" srcOrd="2" destOrd="0" parTransId="{7F528288-D524-D945-AEAF-E3A7E39A2996}" sibTransId="{E9C6EC65-EA7B-9244-BFA2-72F084328F94}"/>
    <dgm:cxn modelId="{5E8C505F-F66A-414A-AC9B-CCF13108A813}" srcId="{3181BD94-55CB-BF48-A45B-70A0C0F2EC1A}" destId="{60FBBD64-42CA-0745-A381-CD420D0B7EA8}" srcOrd="1" destOrd="0" parTransId="{47395711-8917-5E4E-9081-3888057559EC}" sibTransId="{FA570A1C-B06D-E944-AC58-93F3383D99C3}"/>
    <dgm:cxn modelId="{DC11EF69-37C4-384C-8B83-230F313C70BC}" type="presOf" srcId="{50F84AF3-852E-A84A-B8D9-CE222FE234B5}" destId="{6AE0E506-43A0-464E-B735-FA2C3B42B4B5}" srcOrd="0" destOrd="0" presId="urn:microsoft.com/office/officeart/2005/8/layout/chevron1"/>
    <dgm:cxn modelId="{144DF265-2327-8B45-802D-ABD474F1B79D}" type="presParOf" srcId="{5EF4186A-0094-C044-82FF-59D3D12DA5A0}" destId="{6AE0E506-43A0-464E-B735-FA2C3B42B4B5}" srcOrd="0" destOrd="0" presId="urn:microsoft.com/office/officeart/2005/8/layout/chevron1"/>
    <dgm:cxn modelId="{2F80F574-637A-3E4D-AA8F-0BF7E69E1044}" type="presParOf" srcId="{5EF4186A-0094-C044-82FF-59D3D12DA5A0}" destId="{B74F10AD-DC3C-A348-B705-59A7E46029BA}" srcOrd="1" destOrd="0" presId="urn:microsoft.com/office/officeart/2005/8/layout/chevron1"/>
    <dgm:cxn modelId="{CF8EEB5C-499A-3949-A3AD-F9E044D6DBE3}" type="presParOf" srcId="{5EF4186A-0094-C044-82FF-59D3D12DA5A0}" destId="{6A8B92FA-27B0-B748-A450-2C68EE785748}" srcOrd="2" destOrd="0" presId="urn:microsoft.com/office/officeart/2005/8/layout/chevron1"/>
    <dgm:cxn modelId="{3F9B454C-C324-4248-99CD-34CD5B628B8E}" type="presParOf" srcId="{5EF4186A-0094-C044-82FF-59D3D12DA5A0}" destId="{EC0F0DDF-D638-764C-A6AE-2B0C07E00FF9}" srcOrd="3" destOrd="0" presId="urn:microsoft.com/office/officeart/2005/8/layout/chevron1"/>
    <dgm:cxn modelId="{46939F25-1F0C-5E47-8C4C-0D70BDD42CA6}" type="presParOf" srcId="{5EF4186A-0094-C044-82FF-59D3D12DA5A0}" destId="{68F4A1CA-282B-FE42-AD2D-7B8C167064A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D-1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60FBBD64-42CA-0745-A381-CD420D0B7EA8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47395711-8917-5E4E-9081-3888057559EC}" type="parTrans" cxnId="{5E8C505F-F66A-414A-AC9B-CCF13108A813}">
      <dgm:prSet/>
      <dgm:spPr/>
      <dgm:t>
        <a:bodyPr/>
        <a:lstStyle/>
        <a:p>
          <a:endParaRPr lang="en-US"/>
        </a:p>
      </dgm:t>
    </dgm:pt>
    <dgm:pt modelId="{FA570A1C-B06D-E944-AC58-93F3383D99C3}" type="sibTrans" cxnId="{5E8C505F-F66A-414A-AC9B-CCF13108A813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A8B92FA-27B0-B748-A450-2C68EE785748}" type="pres">
      <dgm:prSet presAssocID="{60FBBD64-42CA-0745-A381-CD420D0B7EA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F0DDF-D638-764C-A6AE-2B0C07E00FF9}" type="pres">
      <dgm:prSet presAssocID="{FA570A1C-B06D-E944-AC58-93F3383D99C3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C505F-F66A-414A-AC9B-CCF13108A813}" srcId="{3181BD94-55CB-BF48-A45B-70A0C0F2EC1A}" destId="{60FBBD64-42CA-0745-A381-CD420D0B7EA8}" srcOrd="1" destOrd="0" parTransId="{47395711-8917-5E4E-9081-3888057559EC}" sibTransId="{FA570A1C-B06D-E944-AC58-93F3383D99C3}"/>
    <dgm:cxn modelId="{F848B3E8-2CEE-5648-9F46-C58934D26D0D}" type="presOf" srcId="{800CDD49-7B7F-3840-833D-35BCA03879CB}" destId="{68F4A1CA-282B-FE42-AD2D-7B8C167064A9}" srcOrd="0" destOrd="0" presId="urn:microsoft.com/office/officeart/2005/8/layout/chevron1"/>
    <dgm:cxn modelId="{B9CFBF7C-7EAF-8746-AFEF-826EA50BC7CC}" srcId="{3181BD94-55CB-BF48-A45B-70A0C0F2EC1A}" destId="{800CDD49-7B7F-3840-833D-35BCA03879CB}" srcOrd="2" destOrd="0" parTransId="{7F528288-D524-D945-AEAF-E3A7E39A2996}" sibTransId="{E9C6EC65-EA7B-9244-BFA2-72F084328F94}"/>
    <dgm:cxn modelId="{1B984961-D8AF-BB47-BDB7-971A91C7D3DC}" type="presOf" srcId="{3181BD94-55CB-BF48-A45B-70A0C0F2EC1A}" destId="{5EF4186A-0094-C044-82FF-59D3D12DA5A0}" srcOrd="0" destOrd="0" presId="urn:microsoft.com/office/officeart/2005/8/layout/chevron1"/>
    <dgm:cxn modelId="{772D7EB9-D124-B845-BB3A-FD445AE9D1B6}" type="presOf" srcId="{60FBBD64-42CA-0745-A381-CD420D0B7EA8}" destId="{6A8B92FA-27B0-B748-A450-2C68EE785748}" srcOrd="0" destOrd="0" presId="urn:microsoft.com/office/officeart/2005/8/layout/chevron1"/>
    <dgm:cxn modelId="{B901E1C9-8B2A-6A42-A888-48CC2B1D0483}" type="presOf" srcId="{50F84AF3-852E-A84A-B8D9-CE222FE234B5}" destId="{6AE0E506-43A0-464E-B735-FA2C3B42B4B5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9E93317A-6354-AE47-97BD-AB610BD1B6D3}" type="presParOf" srcId="{5EF4186A-0094-C044-82FF-59D3D12DA5A0}" destId="{6AE0E506-43A0-464E-B735-FA2C3B42B4B5}" srcOrd="0" destOrd="0" presId="urn:microsoft.com/office/officeart/2005/8/layout/chevron1"/>
    <dgm:cxn modelId="{62B56CCF-3FC4-7144-8684-3E93C9EB1F63}" type="presParOf" srcId="{5EF4186A-0094-C044-82FF-59D3D12DA5A0}" destId="{B74F10AD-DC3C-A348-B705-59A7E46029BA}" srcOrd="1" destOrd="0" presId="urn:microsoft.com/office/officeart/2005/8/layout/chevron1"/>
    <dgm:cxn modelId="{11A7F27D-74CB-7F49-B0A1-7A17FA04E892}" type="presParOf" srcId="{5EF4186A-0094-C044-82FF-59D3D12DA5A0}" destId="{6A8B92FA-27B0-B748-A450-2C68EE785748}" srcOrd="2" destOrd="0" presId="urn:microsoft.com/office/officeart/2005/8/layout/chevron1"/>
    <dgm:cxn modelId="{8D6CD72E-399B-9A4B-84B8-8D20EA6A4D53}" type="presParOf" srcId="{5EF4186A-0094-C044-82FF-59D3D12DA5A0}" destId="{EC0F0DDF-D638-764C-A6AE-2B0C07E00FF9}" srcOrd="3" destOrd="0" presId="urn:microsoft.com/office/officeart/2005/8/layout/chevron1"/>
    <dgm:cxn modelId="{F7B3E363-5845-014A-A94A-7BB3C0CAEDD1}" type="presParOf" srcId="{5EF4186A-0094-C044-82FF-59D3D12DA5A0}" destId="{68F4A1CA-282B-FE42-AD2D-7B8C167064A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C10BB810-24B3-9E40-A20D-EACCF070ADAE}" type="presOf" srcId="{50F84AF3-852E-A84A-B8D9-CE222FE234B5}" destId="{6AE0E506-43A0-464E-B735-FA2C3B42B4B5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41583F08-C248-BD41-8CFC-BEB03DA35001}" type="presOf" srcId="{800CDD49-7B7F-3840-833D-35BCA03879CB}" destId="{68F4A1CA-282B-FE42-AD2D-7B8C167064A9}" srcOrd="0" destOrd="0" presId="urn:microsoft.com/office/officeart/2005/8/layout/chevron1"/>
    <dgm:cxn modelId="{EE871AB7-1B02-9343-83D4-1B9C37CF3927}" type="presOf" srcId="{3181BD94-55CB-BF48-A45B-70A0C0F2EC1A}" destId="{5EF4186A-0094-C044-82FF-59D3D12DA5A0}" srcOrd="0" destOrd="0" presId="urn:microsoft.com/office/officeart/2005/8/layout/chevron1"/>
    <dgm:cxn modelId="{59C57255-7EC6-B842-8BF1-0B926F7A0439}" type="presParOf" srcId="{5EF4186A-0094-C044-82FF-59D3D12DA5A0}" destId="{6AE0E506-43A0-464E-B735-FA2C3B42B4B5}" srcOrd="0" destOrd="0" presId="urn:microsoft.com/office/officeart/2005/8/layout/chevron1"/>
    <dgm:cxn modelId="{C9BFBE68-D0F2-6A47-8644-57CDCE893FBF}" type="presParOf" srcId="{5EF4186A-0094-C044-82FF-59D3D12DA5A0}" destId="{B74F10AD-DC3C-A348-B705-59A7E46029BA}" srcOrd="1" destOrd="0" presId="urn:microsoft.com/office/officeart/2005/8/layout/chevron1"/>
    <dgm:cxn modelId="{32477591-0893-C240-A424-90C39E1AD9BA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BDE383-8E1F-FA40-BCBA-E97DD37503DF}" type="presOf" srcId="{800CDD49-7B7F-3840-833D-35BCA03879CB}" destId="{68F4A1CA-282B-FE42-AD2D-7B8C167064A9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7B8EA131-EB1F-D44D-AF94-2D16A34B4792}" type="presOf" srcId="{3181BD94-55CB-BF48-A45B-70A0C0F2EC1A}" destId="{5EF4186A-0094-C044-82FF-59D3D12DA5A0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1D6B1936-DE79-9743-A98A-FECD8E48493D}" type="presOf" srcId="{50F84AF3-852E-A84A-B8D9-CE222FE234B5}" destId="{6AE0E506-43A0-464E-B735-FA2C3B42B4B5}" srcOrd="0" destOrd="0" presId="urn:microsoft.com/office/officeart/2005/8/layout/chevron1"/>
    <dgm:cxn modelId="{BE7DDEFB-AD98-9B42-AAB9-FB5E4CF24932}" type="presParOf" srcId="{5EF4186A-0094-C044-82FF-59D3D12DA5A0}" destId="{6AE0E506-43A0-464E-B735-FA2C3B42B4B5}" srcOrd="0" destOrd="0" presId="urn:microsoft.com/office/officeart/2005/8/layout/chevron1"/>
    <dgm:cxn modelId="{91A1E126-99E8-C944-9A51-B839EAA03C5E}" type="presParOf" srcId="{5EF4186A-0094-C044-82FF-59D3D12DA5A0}" destId="{B74F10AD-DC3C-A348-B705-59A7E46029BA}" srcOrd="1" destOrd="0" presId="urn:microsoft.com/office/officeart/2005/8/layout/chevron1"/>
    <dgm:cxn modelId="{F2A5A8AE-3D85-8745-AFFD-AE5B1A80B63B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6DDC64-5791-9047-B534-01D185008056}" type="presOf" srcId="{50F84AF3-852E-A84A-B8D9-CE222FE234B5}" destId="{6AE0E506-43A0-464E-B735-FA2C3B42B4B5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1A92BB70-2914-294A-847E-91C86F3F517E}" type="presOf" srcId="{800CDD49-7B7F-3840-833D-35BCA03879CB}" destId="{68F4A1CA-282B-FE42-AD2D-7B8C167064A9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B18964CA-A4D2-BB49-9C34-7B040520B1F5}" type="presOf" srcId="{3181BD94-55CB-BF48-A45B-70A0C0F2EC1A}" destId="{5EF4186A-0094-C044-82FF-59D3D12DA5A0}" srcOrd="0" destOrd="0" presId="urn:microsoft.com/office/officeart/2005/8/layout/chevron1"/>
    <dgm:cxn modelId="{94538316-0D3E-DD4D-9DB0-7BDCEC23E65E}" type="presParOf" srcId="{5EF4186A-0094-C044-82FF-59D3D12DA5A0}" destId="{6AE0E506-43A0-464E-B735-FA2C3B42B4B5}" srcOrd="0" destOrd="0" presId="urn:microsoft.com/office/officeart/2005/8/layout/chevron1"/>
    <dgm:cxn modelId="{372313D5-4B0E-3E49-9146-C93B7B506A8A}" type="presParOf" srcId="{5EF4186A-0094-C044-82FF-59D3D12DA5A0}" destId="{B74F10AD-DC3C-A348-B705-59A7E46029BA}" srcOrd="1" destOrd="0" presId="urn:microsoft.com/office/officeart/2005/8/layout/chevron1"/>
    <dgm:cxn modelId="{02A5567F-3AD7-3D42-8237-987E6E9A3E79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A620DA-B133-E948-9427-A1C755A687CE}" type="presOf" srcId="{800CDD49-7B7F-3840-833D-35BCA03879CB}" destId="{68F4A1CA-282B-FE42-AD2D-7B8C167064A9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06C52BDF-BFC8-BF4C-842C-A7778E014209}" type="presOf" srcId="{3181BD94-55CB-BF48-A45B-70A0C0F2EC1A}" destId="{5EF4186A-0094-C044-82FF-59D3D12DA5A0}" srcOrd="0" destOrd="0" presId="urn:microsoft.com/office/officeart/2005/8/layout/chevron1"/>
    <dgm:cxn modelId="{7D0F6E92-435F-FD48-886B-59C62034004A}" type="presOf" srcId="{50F84AF3-852E-A84A-B8D9-CE222FE234B5}" destId="{6AE0E506-43A0-464E-B735-FA2C3B42B4B5}" srcOrd="0" destOrd="0" presId="urn:microsoft.com/office/officeart/2005/8/layout/chevron1"/>
    <dgm:cxn modelId="{3FA474A2-1D02-7944-8A1D-3F42B31E1F1B}" type="presParOf" srcId="{5EF4186A-0094-C044-82FF-59D3D12DA5A0}" destId="{6AE0E506-43A0-464E-B735-FA2C3B42B4B5}" srcOrd="0" destOrd="0" presId="urn:microsoft.com/office/officeart/2005/8/layout/chevron1"/>
    <dgm:cxn modelId="{ED09BE74-FF1B-BF45-894C-CC31E4B7E6B1}" type="presParOf" srcId="{5EF4186A-0094-C044-82FF-59D3D12DA5A0}" destId="{B74F10AD-DC3C-A348-B705-59A7E46029BA}" srcOrd="1" destOrd="0" presId="urn:microsoft.com/office/officeart/2005/8/layout/chevron1"/>
    <dgm:cxn modelId="{CB7893F2-F555-B545-8C33-33101C2A919D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D6EA6334-C796-D940-8A5E-24F92245C610}" type="presOf" srcId="{50F84AF3-852E-A84A-B8D9-CE222FE234B5}" destId="{6AE0E506-43A0-464E-B735-FA2C3B42B4B5}" srcOrd="0" destOrd="0" presId="urn:microsoft.com/office/officeart/2005/8/layout/chevron1"/>
    <dgm:cxn modelId="{A035B991-C782-1740-9F24-BB375096AE19}" type="presOf" srcId="{3181BD94-55CB-BF48-A45B-70A0C0F2EC1A}" destId="{5EF4186A-0094-C044-82FF-59D3D12DA5A0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41A18BB5-85B3-D442-8F72-2D0765CB6625}" type="presOf" srcId="{800CDD49-7B7F-3840-833D-35BCA03879CB}" destId="{68F4A1CA-282B-FE42-AD2D-7B8C167064A9}" srcOrd="0" destOrd="0" presId="urn:microsoft.com/office/officeart/2005/8/layout/chevron1"/>
    <dgm:cxn modelId="{A8287C33-7562-6345-A68C-9A8F540BA2A7}" type="presParOf" srcId="{5EF4186A-0094-C044-82FF-59D3D12DA5A0}" destId="{6AE0E506-43A0-464E-B735-FA2C3B42B4B5}" srcOrd="0" destOrd="0" presId="urn:microsoft.com/office/officeart/2005/8/layout/chevron1"/>
    <dgm:cxn modelId="{6BF6B9DC-4F71-5342-9EB8-D5022701ABA0}" type="presParOf" srcId="{5EF4186A-0094-C044-82FF-59D3D12DA5A0}" destId="{B74F10AD-DC3C-A348-B705-59A7E46029BA}" srcOrd="1" destOrd="0" presId="urn:microsoft.com/office/officeart/2005/8/layout/chevron1"/>
    <dgm:cxn modelId="{F58F8509-F365-AE47-86F3-124564B4C5C8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791C3A-494C-E643-86CD-A9B85D191054}" type="presOf" srcId="{800CDD49-7B7F-3840-833D-35BCA03879CB}" destId="{68F4A1CA-282B-FE42-AD2D-7B8C167064A9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2FE3CFF8-3ED5-A44F-84F1-DF518043F0EF}" type="presOf" srcId="{3181BD94-55CB-BF48-A45B-70A0C0F2EC1A}" destId="{5EF4186A-0094-C044-82FF-59D3D12DA5A0}" srcOrd="0" destOrd="0" presId="urn:microsoft.com/office/officeart/2005/8/layout/chevron1"/>
    <dgm:cxn modelId="{B9CFBF7C-7EAF-8746-AFEF-826EA50BC7CC}" srcId="{3181BD94-55CB-BF48-A45B-70A0C0F2EC1A}" destId="{800CDD49-7B7F-3840-833D-35BCA03879CB}" srcOrd="1" destOrd="0" parTransId="{7F528288-D524-D945-AEAF-E3A7E39A2996}" sibTransId="{E9C6EC65-EA7B-9244-BFA2-72F084328F94}"/>
    <dgm:cxn modelId="{28E1D69B-FC5F-CC4A-A7A9-5844D6E0BB73}" type="presOf" srcId="{50F84AF3-852E-A84A-B8D9-CE222FE234B5}" destId="{6AE0E506-43A0-464E-B735-FA2C3B42B4B5}" srcOrd="0" destOrd="0" presId="urn:microsoft.com/office/officeart/2005/8/layout/chevron1"/>
    <dgm:cxn modelId="{BA7AB27D-F401-8C4B-963F-60D2C3F715FA}" type="presParOf" srcId="{5EF4186A-0094-C044-82FF-59D3D12DA5A0}" destId="{6AE0E506-43A0-464E-B735-FA2C3B42B4B5}" srcOrd="0" destOrd="0" presId="urn:microsoft.com/office/officeart/2005/8/layout/chevron1"/>
    <dgm:cxn modelId="{D243FD4C-180C-954F-A7BC-0F34195F543D}" type="presParOf" srcId="{5EF4186A-0094-C044-82FF-59D3D12DA5A0}" destId="{B74F10AD-DC3C-A348-B705-59A7E46029BA}" srcOrd="1" destOrd="0" presId="urn:microsoft.com/office/officeart/2005/8/layout/chevron1"/>
    <dgm:cxn modelId="{8F4BD3FE-A274-7A40-BEDB-1588B7B09CBC}" type="presParOf" srcId="{5EF4186A-0094-C044-82FF-59D3D12DA5A0}" destId="{68F4A1CA-282B-FE42-AD2D-7B8C167064A9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D-1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60FBBD64-42CA-0745-A381-CD420D0B7EA8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47395711-8917-5E4E-9081-3888057559EC}" type="parTrans" cxnId="{5E8C505F-F66A-414A-AC9B-CCF13108A813}">
      <dgm:prSet/>
      <dgm:spPr/>
      <dgm:t>
        <a:bodyPr/>
        <a:lstStyle/>
        <a:p>
          <a:endParaRPr lang="en-US"/>
        </a:p>
      </dgm:t>
    </dgm:pt>
    <dgm:pt modelId="{FA570A1C-B06D-E944-AC58-93F3383D99C3}" type="sibTrans" cxnId="{5E8C505F-F66A-414A-AC9B-CCF13108A813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A8B92FA-27B0-B748-A450-2C68EE785748}" type="pres">
      <dgm:prSet presAssocID="{60FBBD64-42CA-0745-A381-CD420D0B7EA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F0DDF-D638-764C-A6AE-2B0C07E00FF9}" type="pres">
      <dgm:prSet presAssocID="{FA570A1C-B06D-E944-AC58-93F3383D99C3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C505F-F66A-414A-AC9B-CCF13108A813}" srcId="{3181BD94-55CB-BF48-A45B-70A0C0F2EC1A}" destId="{60FBBD64-42CA-0745-A381-CD420D0B7EA8}" srcOrd="1" destOrd="0" parTransId="{47395711-8917-5E4E-9081-3888057559EC}" sibTransId="{FA570A1C-B06D-E944-AC58-93F3383D99C3}"/>
    <dgm:cxn modelId="{B9CFBF7C-7EAF-8746-AFEF-826EA50BC7CC}" srcId="{3181BD94-55CB-BF48-A45B-70A0C0F2EC1A}" destId="{800CDD49-7B7F-3840-833D-35BCA03879CB}" srcOrd="2" destOrd="0" parTransId="{7F528288-D524-D945-AEAF-E3A7E39A2996}" sibTransId="{E9C6EC65-EA7B-9244-BFA2-72F084328F94}"/>
    <dgm:cxn modelId="{C0A6C492-5551-F046-B59B-AA8804986C56}" type="presOf" srcId="{60FBBD64-42CA-0745-A381-CD420D0B7EA8}" destId="{6A8B92FA-27B0-B748-A450-2C68EE785748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3BB64DDD-8060-CC4C-A6E2-2C8BF0484C5E}" type="presOf" srcId="{3181BD94-55CB-BF48-A45B-70A0C0F2EC1A}" destId="{5EF4186A-0094-C044-82FF-59D3D12DA5A0}" srcOrd="0" destOrd="0" presId="urn:microsoft.com/office/officeart/2005/8/layout/chevron1"/>
    <dgm:cxn modelId="{C8FB7D05-6B5E-2040-B0D5-B93058128B8A}" type="presOf" srcId="{50F84AF3-852E-A84A-B8D9-CE222FE234B5}" destId="{6AE0E506-43A0-464E-B735-FA2C3B42B4B5}" srcOrd="0" destOrd="0" presId="urn:microsoft.com/office/officeart/2005/8/layout/chevron1"/>
    <dgm:cxn modelId="{4569995E-4988-CF4F-B8C0-EF078AD0B722}" type="presOf" srcId="{800CDD49-7B7F-3840-833D-35BCA03879CB}" destId="{68F4A1CA-282B-FE42-AD2D-7B8C167064A9}" srcOrd="0" destOrd="0" presId="urn:microsoft.com/office/officeart/2005/8/layout/chevron1"/>
    <dgm:cxn modelId="{7F00CC43-007B-334F-8C20-6061E9C35EE5}" type="presParOf" srcId="{5EF4186A-0094-C044-82FF-59D3D12DA5A0}" destId="{6AE0E506-43A0-464E-B735-FA2C3B42B4B5}" srcOrd="0" destOrd="0" presId="urn:microsoft.com/office/officeart/2005/8/layout/chevron1"/>
    <dgm:cxn modelId="{ADD7E722-33A0-CA46-86AB-6B277ED1A06C}" type="presParOf" srcId="{5EF4186A-0094-C044-82FF-59D3D12DA5A0}" destId="{B74F10AD-DC3C-A348-B705-59A7E46029BA}" srcOrd="1" destOrd="0" presId="urn:microsoft.com/office/officeart/2005/8/layout/chevron1"/>
    <dgm:cxn modelId="{6D86AD7B-7E8B-EC41-AFD9-0D0F25A0ECF7}" type="presParOf" srcId="{5EF4186A-0094-C044-82FF-59D3D12DA5A0}" destId="{6A8B92FA-27B0-B748-A450-2C68EE785748}" srcOrd="2" destOrd="0" presId="urn:microsoft.com/office/officeart/2005/8/layout/chevron1"/>
    <dgm:cxn modelId="{79EFBEC7-60F5-E148-A266-729BFCA3064F}" type="presParOf" srcId="{5EF4186A-0094-C044-82FF-59D3D12DA5A0}" destId="{EC0F0DDF-D638-764C-A6AE-2B0C07E00FF9}" srcOrd="3" destOrd="0" presId="urn:microsoft.com/office/officeart/2005/8/layout/chevron1"/>
    <dgm:cxn modelId="{821A9E1B-6157-1042-A97C-0E8C0598CA1C}" type="presParOf" srcId="{5EF4186A-0094-C044-82FF-59D3D12DA5A0}" destId="{68F4A1CA-282B-FE42-AD2D-7B8C167064A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81BD94-55CB-BF48-A45B-70A0C0F2EC1A}" type="doc">
      <dgm:prSet loTypeId="urn:microsoft.com/office/officeart/2005/8/layout/chevron1" loCatId="" qsTypeId="urn:microsoft.com/office/officeart/2005/8/quickstyle/simple1" qsCatId="simple" csTypeId="urn:microsoft.com/office/officeart/2005/8/colors/accent5_3" csCatId="accent5" phldr="1"/>
      <dgm:spPr/>
    </dgm:pt>
    <dgm:pt modelId="{50F84AF3-852E-A84A-B8D9-CE222FE234B5}">
      <dgm:prSet phldrT="[Text]"/>
      <dgm:spPr/>
      <dgm:t>
        <a:bodyPr/>
        <a:lstStyle/>
        <a:p>
          <a:r>
            <a:rPr lang="en-US" dirty="0"/>
            <a:t>D-1</a:t>
          </a:r>
        </a:p>
      </dgm:t>
    </dgm:pt>
    <dgm:pt modelId="{90E8E7B2-1BC0-2741-873D-75778DCF859C}" type="parTrans" cxnId="{063415DB-FC08-684D-8E3E-A0A512FA223B}">
      <dgm:prSet/>
      <dgm:spPr/>
      <dgm:t>
        <a:bodyPr/>
        <a:lstStyle/>
        <a:p>
          <a:endParaRPr lang="en-US"/>
        </a:p>
      </dgm:t>
    </dgm:pt>
    <dgm:pt modelId="{FD103C6E-9B22-034B-8482-8221EA161AAA}" type="sibTrans" cxnId="{063415DB-FC08-684D-8E3E-A0A512FA223B}">
      <dgm:prSet/>
      <dgm:spPr/>
      <dgm:t>
        <a:bodyPr/>
        <a:lstStyle/>
        <a:p>
          <a:endParaRPr lang="en-US"/>
        </a:p>
      </dgm:t>
    </dgm:pt>
    <dgm:pt modelId="{800CDD49-7B7F-3840-833D-35BCA03879CB}">
      <dgm:prSet phldrT="[Text]"/>
      <dgm:spPr/>
      <dgm:t>
        <a:bodyPr/>
        <a:lstStyle/>
        <a:p>
          <a:r>
            <a:rPr lang="en-US" dirty="0"/>
            <a:t>D+1</a:t>
          </a:r>
        </a:p>
      </dgm:t>
    </dgm:pt>
    <dgm:pt modelId="{7F528288-D524-D945-AEAF-E3A7E39A2996}" type="parTrans" cxnId="{B9CFBF7C-7EAF-8746-AFEF-826EA50BC7CC}">
      <dgm:prSet/>
      <dgm:spPr/>
      <dgm:t>
        <a:bodyPr/>
        <a:lstStyle/>
        <a:p>
          <a:endParaRPr lang="en-US"/>
        </a:p>
      </dgm:t>
    </dgm:pt>
    <dgm:pt modelId="{E9C6EC65-EA7B-9244-BFA2-72F084328F94}" type="sibTrans" cxnId="{B9CFBF7C-7EAF-8746-AFEF-826EA50BC7CC}">
      <dgm:prSet/>
      <dgm:spPr/>
      <dgm:t>
        <a:bodyPr/>
        <a:lstStyle/>
        <a:p>
          <a:endParaRPr lang="en-US"/>
        </a:p>
      </dgm:t>
    </dgm:pt>
    <dgm:pt modelId="{60FBBD64-42CA-0745-A381-CD420D0B7EA8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47395711-8917-5E4E-9081-3888057559EC}" type="parTrans" cxnId="{5E8C505F-F66A-414A-AC9B-CCF13108A813}">
      <dgm:prSet/>
      <dgm:spPr/>
      <dgm:t>
        <a:bodyPr/>
        <a:lstStyle/>
        <a:p>
          <a:endParaRPr lang="en-US"/>
        </a:p>
      </dgm:t>
    </dgm:pt>
    <dgm:pt modelId="{FA570A1C-B06D-E944-AC58-93F3383D99C3}" type="sibTrans" cxnId="{5E8C505F-F66A-414A-AC9B-CCF13108A813}">
      <dgm:prSet/>
      <dgm:spPr/>
      <dgm:t>
        <a:bodyPr/>
        <a:lstStyle/>
        <a:p>
          <a:endParaRPr lang="en-US"/>
        </a:p>
      </dgm:t>
    </dgm:pt>
    <dgm:pt modelId="{5EF4186A-0094-C044-82FF-59D3D12DA5A0}" type="pres">
      <dgm:prSet presAssocID="{3181BD94-55CB-BF48-A45B-70A0C0F2EC1A}" presName="Name0" presStyleCnt="0">
        <dgm:presLayoutVars>
          <dgm:dir/>
          <dgm:animLvl val="lvl"/>
          <dgm:resizeHandles val="exact"/>
        </dgm:presLayoutVars>
      </dgm:prSet>
      <dgm:spPr/>
    </dgm:pt>
    <dgm:pt modelId="{6AE0E506-43A0-464E-B735-FA2C3B42B4B5}" type="pres">
      <dgm:prSet presAssocID="{50F84AF3-852E-A84A-B8D9-CE222FE234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10AD-DC3C-A348-B705-59A7E46029BA}" type="pres">
      <dgm:prSet presAssocID="{FD103C6E-9B22-034B-8482-8221EA161AAA}" presName="parTxOnlySpace" presStyleCnt="0"/>
      <dgm:spPr/>
    </dgm:pt>
    <dgm:pt modelId="{6A8B92FA-27B0-B748-A450-2C68EE785748}" type="pres">
      <dgm:prSet presAssocID="{60FBBD64-42CA-0745-A381-CD420D0B7EA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F0DDF-D638-764C-A6AE-2B0C07E00FF9}" type="pres">
      <dgm:prSet presAssocID="{FA570A1C-B06D-E944-AC58-93F3383D99C3}" presName="parTxOnlySpace" presStyleCnt="0"/>
      <dgm:spPr/>
    </dgm:pt>
    <dgm:pt modelId="{68F4A1CA-282B-FE42-AD2D-7B8C167064A9}" type="pres">
      <dgm:prSet presAssocID="{800CDD49-7B7F-3840-833D-35BCA03879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8C505F-F66A-414A-AC9B-CCF13108A813}" srcId="{3181BD94-55CB-BF48-A45B-70A0C0F2EC1A}" destId="{60FBBD64-42CA-0745-A381-CD420D0B7EA8}" srcOrd="1" destOrd="0" parTransId="{47395711-8917-5E4E-9081-3888057559EC}" sibTransId="{FA570A1C-B06D-E944-AC58-93F3383D99C3}"/>
    <dgm:cxn modelId="{CFA0AA56-6CA4-EC48-AD02-EA67205B1986}" type="presOf" srcId="{60FBBD64-42CA-0745-A381-CD420D0B7EA8}" destId="{6A8B92FA-27B0-B748-A450-2C68EE785748}" srcOrd="0" destOrd="0" presId="urn:microsoft.com/office/officeart/2005/8/layout/chevron1"/>
    <dgm:cxn modelId="{B9CFBF7C-7EAF-8746-AFEF-826EA50BC7CC}" srcId="{3181BD94-55CB-BF48-A45B-70A0C0F2EC1A}" destId="{800CDD49-7B7F-3840-833D-35BCA03879CB}" srcOrd="2" destOrd="0" parTransId="{7F528288-D524-D945-AEAF-E3A7E39A2996}" sibTransId="{E9C6EC65-EA7B-9244-BFA2-72F084328F94}"/>
    <dgm:cxn modelId="{9F62F18E-FC5B-8E4A-8AD0-ACE080BC330F}" type="presOf" srcId="{3181BD94-55CB-BF48-A45B-70A0C0F2EC1A}" destId="{5EF4186A-0094-C044-82FF-59D3D12DA5A0}" srcOrd="0" destOrd="0" presId="urn:microsoft.com/office/officeart/2005/8/layout/chevron1"/>
    <dgm:cxn modelId="{BC1E4BB1-54A2-804F-9276-FA01237F96D4}" type="presOf" srcId="{50F84AF3-852E-A84A-B8D9-CE222FE234B5}" destId="{6AE0E506-43A0-464E-B735-FA2C3B42B4B5}" srcOrd="0" destOrd="0" presId="urn:microsoft.com/office/officeart/2005/8/layout/chevron1"/>
    <dgm:cxn modelId="{D658F820-023D-A24E-8B45-5A8A3A682F8F}" type="presOf" srcId="{800CDD49-7B7F-3840-833D-35BCA03879CB}" destId="{68F4A1CA-282B-FE42-AD2D-7B8C167064A9}" srcOrd="0" destOrd="0" presId="urn:microsoft.com/office/officeart/2005/8/layout/chevron1"/>
    <dgm:cxn modelId="{063415DB-FC08-684D-8E3E-A0A512FA223B}" srcId="{3181BD94-55CB-BF48-A45B-70A0C0F2EC1A}" destId="{50F84AF3-852E-A84A-B8D9-CE222FE234B5}" srcOrd="0" destOrd="0" parTransId="{90E8E7B2-1BC0-2741-873D-75778DCF859C}" sibTransId="{FD103C6E-9B22-034B-8482-8221EA161AAA}"/>
    <dgm:cxn modelId="{FB11EDBA-381D-6447-82E5-E5716D0BAEF9}" type="presParOf" srcId="{5EF4186A-0094-C044-82FF-59D3D12DA5A0}" destId="{6AE0E506-43A0-464E-B735-FA2C3B42B4B5}" srcOrd="0" destOrd="0" presId="urn:microsoft.com/office/officeart/2005/8/layout/chevron1"/>
    <dgm:cxn modelId="{DA1E30D8-3B2D-B341-BCC9-BC71FE90865C}" type="presParOf" srcId="{5EF4186A-0094-C044-82FF-59D3D12DA5A0}" destId="{B74F10AD-DC3C-A348-B705-59A7E46029BA}" srcOrd="1" destOrd="0" presId="urn:microsoft.com/office/officeart/2005/8/layout/chevron1"/>
    <dgm:cxn modelId="{632C1A0A-50D6-1648-8A69-A96A8EB45BCA}" type="presParOf" srcId="{5EF4186A-0094-C044-82FF-59D3D12DA5A0}" destId="{6A8B92FA-27B0-B748-A450-2C68EE785748}" srcOrd="2" destOrd="0" presId="urn:microsoft.com/office/officeart/2005/8/layout/chevron1"/>
    <dgm:cxn modelId="{5B9B1D38-44FF-5C4B-998C-ACC244757432}" type="presParOf" srcId="{5EF4186A-0094-C044-82FF-59D3D12DA5A0}" destId="{EC0F0DDF-D638-764C-A6AE-2B0C07E00FF9}" srcOrd="3" destOrd="0" presId="urn:microsoft.com/office/officeart/2005/8/layout/chevron1"/>
    <dgm:cxn modelId="{D3E105B1-C3BE-D843-9462-9FF087F8F2E3}" type="presParOf" srcId="{5EF4186A-0094-C044-82FF-59D3D12DA5A0}" destId="{68F4A1CA-282B-FE42-AD2D-7B8C167064A9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1844" y="0"/>
          <a:ext cx="2246709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D-1</a:t>
          </a:r>
        </a:p>
      </dsp:txBody>
      <dsp:txXfrm>
        <a:off x="113290" y="0"/>
        <a:ext cx="2023817" cy="222892"/>
      </dsp:txXfrm>
    </dsp:sp>
    <dsp:sp modelId="{6A8B92FA-27B0-B748-A450-2C68EE785748}">
      <dsp:nvSpPr>
        <dsp:cNvPr id="0" name=""/>
        <dsp:cNvSpPr/>
      </dsp:nvSpPr>
      <dsp:spPr>
        <a:xfrm>
          <a:off x="2023882" y="0"/>
          <a:ext cx="2246709" cy="222892"/>
        </a:xfrm>
        <a:prstGeom prst="chevron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2135328" y="0"/>
        <a:ext cx="2023817" cy="222892"/>
      </dsp:txXfrm>
    </dsp:sp>
    <dsp:sp modelId="{68F4A1CA-282B-FE42-AD2D-7B8C167064A9}">
      <dsp:nvSpPr>
        <dsp:cNvPr id="0" name=""/>
        <dsp:cNvSpPr/>
      </dsp:nvSpPr>
      <dsp:spPr>
        <a:xfrm>
          <a:off x="4045921" y="0"/>
          <a:ext cx="2246709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57367" y="0"/>
        <a:ext cx="2023817" cy="2228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1844" y="0"/>
          <a:ext cx="2246709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D-1</a:t>
          </a:r>
        </a:p>
      </dsp:txBody>
      <dsp:txXfrm>
        <a:off x="113290" y="0"/>
        <a:ext cx="2023817" cy="222892"/>
      </dsp:txXfrm>
    </dsp:sp>
    <dsp:sp modelId="{6A8B92FA-27B0-B748-A450-2C68EE785748}">
      <dsp:nvSpPr>
        <dsp:cNvPr id="0" name=""/>
        <dsp:cNvSpPr/>
      </dsp:nvSpPr>
      <dsp:spPr>
        <a:xfrm>
          <a:off x="2023882" y="0"/>
          <a:ext cx="2246709" cy="222892"/>
        </a:xfrm>
        <a:prstGeom prst="chevron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2135328" y="0"/>
        <a:ext cx="2023817" cy="222892"/>
      </dsp:txXfrm>
    </dsp:sp>
    <dsp:sp modelId="{68F4A1CA-282B-FE42-AD2D-7B8C167064A9}">
      <dsp:nvSpPr>
        <dsp:cNvPr id="0" name=""/>
        <dsp:cNvSpPr/>
      </dsp:nvSpPr>
      <dsp:spPr>
        <a:xfrm>
          <a:off x="4045921" y="0"/>
          <a:ext cx="2246709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57367" y="0"/>
        <a:ext cx="2023817" cy="2228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1844" y="0"/>
          <a:ext cx="2246709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D-1</a:t>
          </a:r>
        </a:p>
      </dsp:txBody>
      <dsp:txXfrm>
        <a:off x="113290" y="0"/>
        <a:ext cx="2023817" cy="222892"/>
      </dsp:txXfrm>
    </dsp:sp>
    <dsp:sp modelId="{6A8B92FA-27B0-B748-A450-2C68EE785748}">
      <dsp:nvSpPr>
        <dsp:cNvPr id="0" name=""/>
        <dsp:cNvSpPr/>
      </dsp:nvSpPr>
      <dsp:spPr>
        <a:xfrm>
          <a:off x="2023882" y="0"/>
          <a:ext cx="2246709" cy="222892"/>
        </a:xfrm>
        <a:prstGeom prst="chevron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2135328" y="0"/>
        <a:ext cx="2023817" cy="222892"/>
      </dsp:txXfrm>
    </dsp:sp>
    <dsp:sp modelId="{68F4A1CA-282B-FE42-AD2D-7B8C167064A9}">
      <dsp:nvSpPr>
        <dsp:cNvPr id="0" name=""/>
        <dsp:cNvSpPr/>
      </dsp:nvSpPr>
      <dsp:spPr>
        <a:xfrm>
          <a:off x="4045921" y="0"/>
          <a:ext cx="2246709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57367" y="0"/>
        <a:ext cx="2023817" cy="222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7580" y="0"/>
          <a:ext cx="4531723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119026" y="0"/>
        <a:ext cx="4308831" cy="222892"/>
      </dsp:txXfrm>
    </dsp:sp>
    <dsp:sp modelId="{68F4A1CA-282B-FE42-AD2D-7B8C167064A9}">
      <dsp:nvSpPr>
        <dsp:cNvPr id="0" name=""/>
        <dsp:cNvSpPr/>
      </dsp:nvSpPr>
      <dsp:spPr>
        <a:xfrm>
          <a:off x="4086131" y="0"/>
          <a:ext cx="4531723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97577" y="0"/>
        <a:ext cx="4308831" cy="2228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1844" y="0"/>
          <a:ext cx="2246709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D-1</a:t>
          </a:r>
        </a:p>
      </dsp:txBody>
      <dsp:txXfrm>
        <a:off x="113290" y="0"/>
        <a:ext cx="2023817" cy="222892"/>
      </dsp:txXfrm>
    </dsp:sp>
    <dsp:sp modelId="{6A8B92FA-27B0-B748-A450-2C68EE785748}">
      <dsp:nvSpPr>
        <dsp:cNvPr id="0" name=""/>
        <dsp:cNvSpPr/>
      </dsp:nvSpPr>
      <dsp:spPr>
        <a:xfrm>
          <a:off x="2023882" y="0"/>
          <a:ext cx="2246709" cy="222892"/>
        </a:xfrm>
        <a:prstGeom prst="chevron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2135328" y="0"/>
        <a:ext cx="2023817" cy="222892"/>
      </dsp:txXfrm>
    </dsp:sp>
    <dsp:sp modelId="{68F4A1CA-282B-FE42-AD2D-7B8C167064A9}">
      <dsp:nvSpPr>
        <dsp:cNvPr id="0" name=""/>
        <dsp:cNvSpPr/>
      </dsp:nvSpPr>
      <dsp:spPr>
        <a:xfrm>
          <a:off x="4045921" y="0"/>
          <a:ext cx="2246709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57367" y="0"/>
        <a:ext cx="2023817" cy="2228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E506-43A0-464E-B735-FA2C3B42B4B5}">
      <dsp:nvSpPr>
        <dsp:cNvPr id="0" name=""/>
        <dsp:cNvSpPr/>
      </dsp:nvSpPr>
      <dsp:spPr>
        <a:xfrm>
          <a:off x="1844" y="0"/>
          <a:ext cx="2246709" cy="222892"/>
        </a:xfrm>
        <a:prstGeom prst="chevron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D-1</a:t>
          </a:r>
        </a:p>
      </dsp:txBody>
      <dsp:txXfrm>
        <a:off x="113290" y="0"/>
        <a:ext cx="2023817" cy="222892"/>
      </dsp:txXfrm>
    </dsp:sp>
    <dsp:sp modelId="{6A8B92FA-27B0-B748-A450-2C68EE785748}">
      <dsp:nvSpPr>
        <dsp:cNvPr id="0" name=""/>
        <dsp:cNvSpPr/>
      </dsp:nvSpPr>
      <dsp:spPr>
        <a:xfrm>
          <a:off x="2023882" y="0"/>
          <a:ext cx="2246709" cy="222892"/>
        </a:xfrm>
        <a:prstGeom prst="chevron">
          <a:avLst/>
        </a:prstGeom>
        <a:solidFill>
          <a:schemeClr val="accent5">
            <a:shade val="80000"/>
            <a:hueOff val="136321"/>
            <a:satOff val="-34581"/>
            <a:lumOff val="192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</a:t>
          </a:r>
        </a:p>
      </dsp:txBody>
      <dsp:txXfrm>
        <a:off x="2135328" y="0"/>
        <a:ext cx="2023817" cy="222892"/>
      </dsp:txXfrm>
    </dsp:sp>
    <dsp:sp modelId="{68F4A1CA-282B-FE42-AD2D-7B8C167064A9}">
      <dsp:nvSpPr>
        <dsp:cNvPr id="0" name=""/>
        <dsp:cNvSpPr/>
      </dsp:nvSpPr>
      <dsp:spPr>
        <a:xfrm>
          <a:off x="4045921" y="0"/>
          <a:ext cx="2246709" cy="222892"/>
        </a:xfrm>
        <a:prstGeom prst="chevron">
          <a:avLst/>
        </a:prstGeom>
        <a:solidFill>
          <a:schemeClr val="accent5">
            <a:shade val="80000"/>
            <a:hueOff val="272641"/>
            <a:satOff val="-69162"/>
            <a:lumOff val="385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D+1</a:t>
          </a:r>
        </a:p>
      </dsp:txBody>
      <dsp:txXfrm>
        <a:off x="4157367" y="0"/>
        <a:ext cx="2023817" cy="222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2003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9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4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11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41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3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451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430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5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10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6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79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803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001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10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19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06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949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514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1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b886e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c3b886e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86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6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96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6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1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0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bc3b886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bc3b886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92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diagramData" Target="../diagrams/data6.xml"/><Relationship Id="rId6" Type="http://schemas.openxmlformats.org/officeDocument/2006/relationships/diagramLayout" Target="../diagrams/layout6.xml"/><Relationship Id="rId7" Type="http://schemas.openxmlformats.org/officeDocument/2006/relationships/diagramQuickStyle" Target="../diagrams/quickStyle6.xml"/><Relationship Id="rId8" Type="http://schemas.openxmlformats.org/officeDocument/2006/relationships/diagramColors" Target="../diagrams/colors6.xml"/><Relationship Id="rId9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diagramData" Target="../diagrams/data7.xml"/><Relationship Id="rId6" Type="http://schemas.openxmlformats.org/officeDocument/2006/relationships/diagramLayout" Target="../diagrams/layout7.xml"/><Relationship Id="rId7" Type="http://schemas.openxmlformats.org/officeDocument/2006/relationships/diagramQuickStyle" Target="../diagrams/quickStyle7.xml"/><Relationship Id="rId8" Type="http://schemas.openxmlformats.org/officeDocument/2006/relationships/diagramColors" Target="../diagrams/colors7.xml"/><Relationship Id="rId9" Type="http://schemas.microsoft.com/office/2007/relationships/diagramDrawing" Target="../diagrams/drawing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9" Type="http://schemas.openxmlformats.org/officeDocument/2006/relationships/hyperlink" Target="https://www.college-de-france.fr/site/stephane-mallat/Challenges-2020.htm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9" Type="http://schemas.openxmlformats.org/officeDocument/2006/relationships/hyperlink" Target="https://www.college-de-france.fr/site/stephane-mallat/Challenges-2020.htm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hyperlink" Target="https://www.college-de-france.fr/site/stephane-mallat/Challenges-2020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11.xml"/><Relationship Id="rId5" Type="http://schemas.openxmlformats.org/officeDocument/2006/relationships/diagramLayout" Target="../diagrams/layout11.xml"/><Relationship Id="rId6" Type="http://schemas.openxmlformats.org/officeDocument/2006/relationships/diagramQuickStyle" Target="../diagrams/quickStyle11.xml"/><Relationship Id="rId7" Type="http://schemas.openxmlformats.org/officeDocument/2006/relationships/diagramColors" Target="../diagrams/colors11.xml"/><Relationship Id="rId8" Type="http://schemas.microsoft.com/office/2007/relationships/diagramDrawing" Target="../diagrams/drawing11.xml"/><Relationship Id="rId9" Type="http://schemas.openxmlformats.org/officeDocument/2006/relationships/hyperlink" Target="https://www.college-de-france.fr/site/stephane-mallat/Challenges-2020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9" Type="http://schemas.openxmlformats.org/officeDocument/2006/relationships/hyperlink" Target="https://www.college-de-france.fr/site/stephane-mallat/Challenges-2020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5" Type="http://schemas.openxmlformats.org/officeDocument/2006/relationships/image" Target="../media/image8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hyperlink" Target="https://challengedata.ens.fr/participants/challenges/34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5" Type="http://schemas.openxmlformats.org/officeDocument/2006/relationships/diagramData" Target="../diagrams/data5.xml"/><Relationship Id="rId6" Type="http://schemas.openxmlformats.org/officeDocument/2006/relationships/diagramLayout" Target="../diagrams/layout5.xml"/><Relationship Id="rId7" Type="http://schemas.openxmlformats.org/officeDocument/2006/relationships/diagramQuickStyle" Target="../diagrams/quickStyle5.xml"/><Relationship Id="rId8" Type="http://schemas.openxmlformats.org/officeDocument/2006/relationships/diagramColors" Target="../diagrams/colors5.xml"/><Relationship Id="rId9" Type="http://schemas.microsoft.com/office/2007/relationships/diagramDrawing" Target="../diagrams/drawing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35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87007" y="1729733"/>
            <a:ext cx="533100" cy="533100"/>
          </a:xfrm>
          <a:prstGeom prst="ellipse">
            <a:avLst/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40264" y="1119895"/>
            <a:ext cx="6046336" cy="2163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Wind power forecasting for the day-ahead energy market</a:t>
            </a:r>
            <a:br>
              <a:rPr lang="en-US" sz="3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3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ENS Data Challenge 2020</a:t>
            </a:r>
            <a:br>
              <a:rPr lang="en-US" sz="20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Challenge Provider: </a:t>
            </a:r>
            <a:r>
              <a:rPr lang="fr-FR" sz="20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Compagnie Nationale du Rhône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040264" y="3608700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Emile </a:t>
            </a:r>
            <a:r>
              <a:rPr lang="fr" sz="2500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00" b="1" i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AFFAH</a:t>
            </a:r>
            <a:endParaRPr sz="2500" b="1" i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122575" y="3875250"/>
            <a:ext cx="5073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6484800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to forecast production ?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9" y="1152599"/>
            <a:ext cx="861919" cy="753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7" y="849992"/>
            <a:ext cx="2195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Wind power producers</a:t>
            </a: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50337" y="402222"/>
            <a:ext cx="20885" cy="387986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4" name="Oval 3"/>
          <p:cNvSpPr/>
          <p:nvPr/>
        </p:nvSpPr>
        <p:spPr>
          <a:xfrm>
            <a:off x="4293435" y="2158409"/>
            <a:ext cx="4148816" cy="21236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5675" y="470225"/>
            <a:ext cx="27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Errors in forecasting generate </a:t>
            </a:r>
            <a:r>
              <a:rPr lang="en-US" sz="1200" b="1" dirty="0"/>
              <a:t>imbalance</a:t>
            </a:r>
            <a:r>
              <a:rPr lang="en-US" sz="1200" dirty="0"/>
              <a:t> costs to the power grid</a:t>
            </a:r>
          </a:p>
        </p:txBody>
      </p:sp>
      <p:sp>
        <p:nvSpPr>
          <p:cNvPr id="10" name="Oval 9"/>
          <p:cNvSpPr/>
          <p:nvPr/>
        </p:nvSpPr>
        <p:spPr>
          <a:xfrm>
            <a:off x="5124893" y="2339163"/>
            <a:ext cx="457200" cy="903767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97721" y="1882312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4831439" y="270982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6123284" y="2982111"/>
            <a:ext cx="580534" cy="821499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10642" y="3605188"/>
            <a:ext cx="287079" cy="272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2061987" y="586750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2061987" y="99485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0296" y="899933"/>
            <a:ext cx="30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“Over production” is purchased at a less attractive price than the spot price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60296" y="1287178"/>
            <a:ext cx="322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case of “under production” the producer will have to pay a penalty (or negative price)</a:t>
            </a:r>
          </a:p>
        </p:txBody>
      </p:sp>
      <p:sp>
        <p:nvSpPr>
          <p:cNvPr id="36" name="Oval 35"/>
          <p:cNvSpPr/>
          <p:nvPr/>
        </p:nvSpPr>
        <p:spPr>
          <a:xfrm>
            <a:off x="2058618" y="1402962"/>
            <a:ext cx="287079" cy="272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083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6484800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to forecast production ?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9" y="1152599"/>
            <a:ext cx="861919" cy="753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7" y="849992"/>
            <a:ext cx="2195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Wind power producers</a:t>
            </a: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50337" y="402222"/>
            <a:ext cx="20885" cy="387986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4" name="Oval 3"/>
          <p:cNvSpPr/>
          <p:nvPr/>
        </p:nvSpPr>
        <p:spPr>
          <a:xfrm>
            <a:off x="4293435" y="2158409"/>
            <a:ext cx="4148816" cy="21236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5675" y="470225"/>
            <a:ext cx="27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Errors in forecasting generate </a:t>
            </a:r>
            <a:r>
              <a:rPr lang="en-US" sz="1200" b="1" dirty="0"/>
              <a:t>imbalance</a:t>
            </a:r>
            <a:r>
              <a:rPr lang="en-US" sz="1200" dirty="0"/>
              <a:t> costs to the power grid</a:t>
            </a:r>
          </a:p>
        </p:txBody>
      </p:sp>
      <p:sp>
        <p:nvSpPr>
          <p:cNvPr id="10" name="Oval 9"/>
          <p:cNvSpPr/>
          <p:nvPr/>
        </p:nvSpPr>
        <p:spPr>
          <a:xfrm>
            <a:off x="5124893" y="2339163"/>
            <a:ext cx="457200" cy="903767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97721" y="1882312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4831439" y="270982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Oval 25"/>
          <p:cNvSpPr/>
          <p:nvPr/>
        </p:nvSpPr>
        <p:spPr>
          <a:xfrm>
            <a:off x="6123284" y="2982111"/>
            <a:ext cx="580534" cy="821499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10642" y="3605188"/>
            <a:ext cx="287079" cy="272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2061987" y="586750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2061987" y="99485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0296" y="899933"/>
            <a:ext cx="30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“Over production” is purchased at a less attractive price than the spot price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60296" y="1287178"/>
            <a:ext cx="322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case of “under production” the producer will have to pay </a:t>
            </a:r>
            <a:r>
              <a:rPr lang="en-US" sz="1200"/>
              <a:t>a penalty </a:t>
            </a:r>
            <a:r>
              <a:rPr lang="en-US" sz="1200" dirty="0"/>
              <a:t>(or negative price)</a:t>
            </a:r>
          </a:p>
        </p:txBody>
      </p:sp>
      <p:sp>
        <p:nvSpPr>
          <p:cNvPr id="36" name="Oval 35"/>
          <p:cNvSpPr/>
          <p:nvPr/>
        </p:nvSpPr>
        <p:spPr>
          <a:xfrm>
            <a:off x="2058618" y="1402962"/>
            <a:ext cx="287079" cy="272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42557" y="470225"/>
            <a:ext cx="2573540" cy="12050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Accurate forecasts provide a high added value to </a:t>
            </a:r>
            <a:r>
              <a:rPr lang="en-US"/>
              <a:t>the producer!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353493" y="994856"/>
            <a:ext cx="228600" cy="18910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563226" y="813061"/>
            <a:ext cx="7729655" cy="351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The Challenge!</a:t>
            </a:r>
            <a: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600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xmlns="" id="{10CEDA99-5972-437F-947C-0E7FA11F6CA2}"/>
              </a:ext>
            </a:extLst>
          </p:cNvPr>
          <p:cNvSpPr txBox="1">
            <a:spLocks/>
          </p:cNvSpPr>
          <p:nvPr/>
        </p:nvSpPr>
        <p:spPr>
          <a:xfrm>
            <a:off x="276147" y="164475"/>
            <a:ext cx="7729655" cy="115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Goal of the challenge: Forecast day-ahead production of 6 wind farms</a:t>
            </a:r>
            <a:br>
              <a:rPr lang="en-US" sz="3200" b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i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2400" b="1" i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200" b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3200" b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xmlns="" id="{F178B9ED-DA40-4285-A96B-85396E82C0DB}"/>
              </a:ext>
            </a:extLst>
          </p:cNvPr>
          <p:cNvGrpSpPr/>
          <p:nvPr/>
        </p:nvGrpSpPr>
        <p:grpSpPr>
          <a:xfrm>
            <a:off x="992513" y="1425104"/>
            <a:ext cx="1203832" cy="1158238"/>
            <a:chOff x="678512" y="1317887"/>
            <a:chExt cx="1203832" cy="11582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FE62B75-9AE7-4ACA-9925-F7F0D2FF3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D440BF6-814F-4411-A893-646F05CB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190CD979-C744-465E-AD29-08CFE30FE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43E14226-919E-454D-98D2-B8DD2FC56866}"/>
              </a:ext>
            </a:extLst>
          </p:cNvPr>
          <p:cNvGrpSpPr/>
          <p:nvPr/>
        </p:nvGrpSpPr>
        <p:grpSpPr>
          <a:xfrm>
            <a:off x="5545919" y="2805237"/>
            <a:ext cx="1203832" cy="1158238"/>
            <a:chOff x="678512" y="1317887"/>
            <a:chExt cx="1203832" cy="1158238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xmlns="" id="{700FC9FB-0262-4561-9B29-1F995B8B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xmlns="" id="{C2519CE9-3A35-4D68-B321-F1CE2248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xmlns="" id="{CDC1A652-5D4D-4C33-86D6-49C7F56E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xmlns="" id="{53BC6AB1-D282-4E3E-8714-7FF52CCE4E2C}"/>
              </a:ext>
            </a:extLst>
          </p:cNvPr>
          <p:cNvGrpSpPr/>
          <p:nvPr/>
        </p:nvGrpSpPr>
        <p:grpSpPr>
          <a:xfrm>
            <a:off x="3175706" y="2886628"/>
            <a:ext cx="1203832" cy="1158238"/>
            <a:chOff x="678512" y="1317887"/>
            <a:chExt cx="1203832" cy="1158238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xmlns="" id="{C2CCC77A-C73C-4E26-9AFF-32659D45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xmlns="" id="{0C6E5E0B-C21A-4AC1-A848-EEBA05CA0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xmlns="" id="{EB83FFB8-6102-4B3E-8DE8-22833EDA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9377534C-E160-4F35-8818-70BA23125701}"/>
              </a:ext>
            </a:extLst>
          </p:cNvPr>
          <p:cNvGrpSpPr/>
          <p:nvPr/>
        </p:nvGrpSpPr>
        <p:grpSpPr>
          <a:xfrm>
            <a:off x="1008802" y="3008637"/>
            <a:ext cx="1203832" cy="1158238"/>
            <a:chOff x="678512" y="1317887"/>
            <a:chExt cx="1203832" cy="1158238"/>
          </a:xfrm>
        </p:grpSpPr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xmlns="" id="{20E31E29-C8B2-4649-8121-DDDE3F3F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xmlns="" id="{8F202D48-C458-4B73-AD00-341FB2271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xmlns="" id="{177D41B8-134A-424F-BE2F-6E6CBD79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xmlns="" id="{736FE877-6E78-4EA2-8231-C44B3F85986C}"/>
              </a:ext>
            </a:extLst>
          </p:cNvPr>
          <p:cNvGrpSpPr/>
          <p:nvPr/>
        </p:nvGrpSpPr>
        <p:grpSpPr>
          <a:xfrm>
            <a:off x="3293200" y="1366089"/>
            <a:ext cx="1203832" cy="1158238"/>
            <a:chOff x="678512" y="1317887"/>
            <a:chExt cx="1203832" cy="1158238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xmlns="" id="{8B443883-3868-4577-8D8E-17338D50E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23" name="Picture 23">
              <a:extLst>
                <a:ext uri="{FF2B5EF4-FFF2-40B4-BE49-F238E27FC236}">
                  <a16:creationId xmlns:a16="http://schemas.microsoft.com/office/drawing/2014/main" xmlns="" id="{3071DD12-5DB1-435F-B26B-D4CC7BD86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xmlns="" id="{2E119CD5-B46A-40DA-8C23-F3F72C7F8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xmlns="" id="{924473F5-DDCA-4C5B-86BA-1C22492143C6}"/>
              </a:ext>
            </a:extLst>
          </p:cNvPr>
          <p:cNvGrpSpPr/>
          <p:nvPr/>
        </p:nvGrpSpPr>
        <p:grpSpPr>
          <a:xfrm>
            <a:off x="5492456" y="1356467"/>
            <a:ext cx="1203832" cy="1158238"/>
            <a:chOff x="678512" y="1317887"/>
            <a:chExt cx="1203832" cy="1158238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xmlns="" id="{BD585FED-7105-483A-AEAF-AD70604F6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975" y="1317887"/>
              <a:ext cx="861919" cy="753956"/>
            </a:xfrm>
            <a:prstGeom prst="rect">
              <a:avLst/>
            </a:prstGeom>
          </p:spPr>
        </p:pic>
        <p:pic>
          <p:nvPicPr>
            <p:cNvPr id="27" name="Picture 27">
              <a:extLst>
                <a:ext uri="{FF2B5EF4-FFF2-40B4-BE49-F238E27FC236}">
                  <a16:creationId xmlns:a16="http://schemas.microsoft.com/office/drawing/2014/main" xmlns="" id="{0C0D17FD-05CF-458F-A788-D42ED96E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25" y="1483175"/>
              <a:ext cx="861919" cy="753956"/>
            </a:xfrm>
            <a:prstGeom prst="rect">
              <a:avLst/>
            </a:prstGeom>
          </p:spPr>
        </p:pic>
        <p:pic>
          <p:nvPicPr>
            <p:cNvPr id="28" name="Picture 28">
              <a:extLst>
                <a:ext uri="{FF2B5EF4-FFF2-40B4-BE49-F238E27FC236}">
                  <a16:creationId xmlns:a16="http://schemas.microsoft.com/office/drawing/2014/main" xmlns="" id="{4B210E8B-7098-418D-827E-45C4855E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12" y="1722169"/>
              <a:ext cx="861919" cy="753956"/>
            </a:xfrm>
            <a:prstGeom prst="rect">
              <a:avLst/>
            </a:prstGeom>
          </p:spPr>
        </p:pic>
      </p:grpSp>
      <p:sp>
        <p:nvSpPr>
          <p:cNvPr id="29" name="TextBox 2">
            <a:extLst>
              <a:ext uri="{FF2B5EF4-FFF2-40B4-BE49-F238E27FC236}">
                <a16:creationId xmlns:a16="http://schemas.microsoft.com/office/drawing/2014/main" xmlns="" id="{6561CC99-2CD5-4894-B7AB-6D09ADA25070}"/>
              </a:ext>
            </a:extLst>
          </p:cNvPr>
          <p:cNvSpPr txBox="1"/>
          <p:nvPr/>
        </p:nvSpPr>
        <p:spPr>
          <a:xfrm>
            <a:off x="629590" y="1366089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WF1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xmlns="" id="{ACABBF61-9F78-4162-879B-A99AB38D4014}"/>
              </a:ext>
            </a:extLst>
          </p:cNvPr>
          <p:cNvSpPr txBox="1"/>
          <p:nvPr/>
        </p:nvSpPr>
        <p:spPr>
          <a:xfrm>
            <a:off x="5171257" y="2854748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WF6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xmlns="" id="{599C88F9-2B55-4B61-B032-5DE75A0D10E9}"/>
              </a:ext>
            </a:extLst>
          </p:cNvPr>
          <p:cNvSpPr txBox="1"/>
          <p:nvPr/>
        </p:nvSpPr>
        <p:spPr>
          <a:xfrm>
            <a:off x="5170295" y="1332362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WF3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xmlns="" id="{83D64944-9668-4779-97EF-DFED6D11F6FF}"/>
              </a:ext>
            </a:extLst>
          </p:cNvPr>
          <p:cNvSpPr txBox="1"/>
          <p:nvPr/>
        </p:nvSpPr>
        <p:spPr>
          <a:xfrm>
            <a:off x="2895400" y="1292383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WF2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xmlns="" id="{FA2AC753-F19C-4CC4-BC9B-4FBD222B333D}"/>
              </a:ext>
            </a:extLst>
          </p:cNvPr>
          <p:cNvSpPr txBox="1"/>
          <p:nvPr/>
        </p:nvSpPr>
        <p:spPr>
          <a:xfrm>
            <a:off x="2812783" y="2854748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WF5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xmlns="" id="{817F9C34-A1ED-4349-81B6-25B46D28D12F}"/>
              </a:ext>
            </a:extLst>
          </p:cNvPr>
          <p:cNvSpPr txBox="1"/>
          <p:nvPr/>
        </p:nvSpPr>
        <p:spPr>
          <a:xfrm>
            <a:off x="678579" y="2983133"/>
            <a:ext cx="56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WF4</a:t>
            </a:r>
          </a:p>
        </p:txBody>
      </p:sp>
      <p:sp>
        <p:nvSpPr>
          <p:cNvPr id="35" name="Google Shape;66;p14">
            <a:extLst>
              <a:ext uri="{FF2B5EF4-FFF2-40B4-BE49-F238E27FC236}">
                <a16:creationId xmlns:a16="http://schemas.microsoft.com/office/drawing/2014/main" xmlns="" id="{960734D1-49AB-428A-8E0C-C5B61B7FC3E0}"/>
              </a:ext>
            </a:extLst>
          </p:cNvPr>
          <p:cNvSpPr txBox="1">
            <a:spLocks/>
          </p:cNvSpPr>
          <p:nvPr/>
        </p:nvSpPr>
        <p:spPr>
          <a:xfrm>
            <a:off x="398390" y="4116822"/>
            <a:ext cx="4184881" cy="4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This is a regression problem!</a:t>
            </a:r>
            <a:br>
              <a:rPr lang="en-US" sz="24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18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24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E46C8D0-EDC5-4526-9685-E8D8828D3C62}"/>
              </a:ext>
            </a:extLst>
          </p:cNvPr>
          <p:cNvSpPr/>
          <p:nvPr/>
        </p:nvSpPr>
        <p:spPr>
          <a:xfrm>
            <a:off x="4906774" y="4128763"/>
            <a:ext cx="4130900" cy="51347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benchmark to beat: Forecasts from CNR’s own operational models</a:t>
            </a:r>
          </a:p>
        </p:txBody>
      </p:sp>
    </p:spTree>
    <p:extLst>
      <p:ext uri="{BB962C8B-B14F-4D97-AF65-F5344CB8AC3E}">
        <p14:creationId xmlns:p14="http://schemas.microsoft.com/office/powerpoint/2010/main" val="253791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1020426" y="802428"/>
            <a:ext cx="7729655" cy="351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the data and see what we’re dealing with</a:t>
            </a:r>
            <a:r>
              <a:rPr lang="is-I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6400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24537" y="0"/>
            <a:ext cx="8668589" cy="846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Meteorological time-series from Numerical </a:t>
            </a:r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Weather Prediction Models</a:t>
            </a:r>
            <a:endParaRPr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81404" y="1114941"/>
            <a:ext cx="932177" cy="6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214707" y="1134062"/>
            <a:ext cx="918660" cy="606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2201582" y="1133071"/>
            <a:ext cx="936554" cy="61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3205288" y="1131933"/>
            <a:ext cx="921884" cy="60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2107" y="868033"/>
            <a:ext cx="69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178" y="878458"/>
            <a:ext cx="72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30" y="880510"/>
            <a:ext cx="667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929" y="857065"/>
            <a:ext cx="68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NWP1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437093803"/>
              </p:ext>
            </p:extLst>
          </p:nvPr>
        </p:nvGraphicFramePr>
        <p:xfrm>
          <a:off x="1247365" y="3035037"/>
          <a:ext cx="6294475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753" y="333284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53" y="3543804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53" y="377603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753" y="3981721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753" y="421182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D+1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5655" y="3035037"/>
            <a:ext cx="0" cy="14845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4779" y="2800772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Time </a:t>
            </a:r>
            <a:r>
              <a:rPr lang="en-US" sz="1200" b="1">
                <a:solidFill>
                  <a:srgbClr val="C00000"/>
                </a:solidFill>
              </a:rPr>
              <a:t>of forecast 09h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434316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36965" y="3639663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51940" y="3855020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7451" y="4057078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39176" y="4289498"/>
            <a:ext cx="3804824" cy="10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3310" y="2824206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Target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97" y="2716432"/>
            <a:ext cx="233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availability </a:t>
            </a:r>
            <a:r>
              <a:rPr lang="en-US" b="1"/>
              <a:t>for the training set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214707" y="1987017"/>
            <a:ext cx="28579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000" dirty="0"/>
              <a:t>Wind: U (zonal) and V (</a:t>
            </a:r>
            <a:r>
              <a:rPr lang="en-US" sz="1000" dirty="0" err="1"/>
              <a:t>meridional</a:t>
            </a:r>
            <a:r>
              <a:rPr lang="en-US" sz="1000" dirty="0"/>
              <a:t>)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Total cloud cover</a:t>
            </a:r>
          </a:p>
        </p:txBody>
      </p:sp>
      <p:cxnSp>
        <p:nvCxnSpPr>
          <p:cNvPr id="29" name="Elbow Connector 28"/>
          <p:cNvCxnSpPr>
            <a:cxnSpLocks/>
          </p:cNvCxnSpPr>
          <p:nvPr/>
        </p:nvCxnSpPr>
        <p:spPr>
          <a:xfrm>
            <a:off x="276920" y="1899837"/>
            <a:ext cx="836661" cy="228979"/>
          </a:xfrm>
          <a:prstGeom prst="bentConnector3">
            <a:avLst>
              <a:gd name="adj1" fmla="val 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27451" y="4489585"/>
            <a:ext cx="4844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https://www.college-de-france.fr/site/stephane-mallat/Challenges-2020.htm</a:t>
            </a:r>
            <a:endParaRPr lang="en-US" sz="1100" dirty="0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B2F0F727-D3C4-4927-B147-D99467016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7798" y="993097"/>
            <a:ext cx="4225328" cy="109891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F49772B-5700-490D-AB96-BD19AE3ABFB3}"/>
              </a:ext>
            </a:extLst>
          </p:cNvPr>
          <p:cNvSpPr txBox="1"/>
          <p:nvPr/>
        </p:nvSpPr>
        <p:spPr>
          <a:xfrm>
            <a:off x="4569993" y="70868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Shape of data</a:t>
            </a:r>
            <a:endParaRPr lang="en-US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6C84612B-FF88-4607-9C38-50D19005B4ED}"/>
              </a:ext>
            </a:extLst>
          </p:cNvPr>
          <p:cNvSpPr txBox="1"/>
          <p:nvPr/>
        </p:nvSpPr>
        <p:spPr>
          <a:xfrm>
            <a:off x="4569993" y="1982131"/>
            <a:ext cx="3897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Training set: hourly data from May 1</a:t>
            </a:r>
            <a:r>
              <a:rPr lang="en-US" sz="1000" baseline="30000" dirty="0"/>
              <a:t>st</a:t>
            </a:r>
            <a:r>
              <a:rPr lang="en-US" sz="1000" dirty="0"/>
              <a:t> 2018 to January 15</a:t>
            </a:r>
            <a:r>
              <a:rPr lang="en-US" sz="1000" baseline="30000" dirty="0"/>
              <a:t>th</a:t>
            </a:r>
            <a:r>
              <a:rPr lang="en-US" sz="1000" dirty="0"/>
              <a:t> 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267" y="1759538"/>
            <a:ext cx="25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For a given point on the grid</a:t>
            </a:r>
          </a:p>
        </p:txBody>
      </p:sp>
    </p:spTree>
    <p:extLst>
      <p:ext uri="{BB962C8B-B14F-4D97-AF65-F5344CB8AC3E}">
        <p14:creationId xmlns:p14="http://schemas.microsoft.com/office/powerpoint/2010/main" val="6208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81404" y="1114941"/>
            <a:ext cx="932177" cy="6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214707" y="1134062"/>
            <a:ext cx="918660" cy="606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2201582" y="1133071"/>
            <a:ext cx="936554" cy="61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3205288" y="1131933"/>
            <a:ext cx="921884" cy="60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2107" y="868033"/>
            <a:ext cx="69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178" y="878458"/>
            <a:ext cx="72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30" y="880510"/>
            <a:ext cx="667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929" y="857065"/>
            <a:ext cx="68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NWP1</a:t>
            </a:r>
          </a:p>
        </p:txBody>
      </p:sp>
      <p:graphicFrame>
        <p:nvGraphicFramePr>
          <p:cNvPr id="21" name="Diagram 20"/>
          <p:cNvGraphicFramePr/>
          <p:nvPr>
            <p:extLst/>
          </p:nvPr>
        </p:nvGraphicFramePr>
        <p:xfrm>
          <a:off x="1247365" y="3035037"/>
          <a:ext cx="6294475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753" y="333284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53" y="3543804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53" y="377603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753" y="3981721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12h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753" y="421182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00h D+1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5655" y="3035037"/>
            <a:ext cx="0" cy="14845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4779" y="2800772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Time </a:t>
            </a:r>
            <a:r>
              <a:rPr lang="en-US" sz="1200" b="1">
                <a:solidFill>
                  <a:srgbClr val="C00000"/>
                </a:solidFill>
              </a:rPr>
              <a:t>of forecast 09h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434316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36965" y="3639663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51940" y="3855020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7451" y="4057078"/>
            <a:ext cx="4816549" cy="10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39176" y="4289498"/>
            <a:ext cx="3804824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3310" y="2824206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Target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97" y="2716432"/>
            <a:ext cx="233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availability for the test set</a:t>
            </a:r>
          </a:p>
        </p:txBody>
      </p:sp>
      <p:sp>
        <p:nvSpPr>
          <p:cNvPr id="31" name="Google Shape;71;p15"/>
          <p:cNvSpPr txBox="1">
            <a:spLocks/>
          </p:cNvSpPr>
          <p:nvPr/>
        </p:nvSpPr>
        <p:spPr>
          <a:xfrm>
            <a:off x="124537" y="0"/>
            <a:ext cx="8668589" cy="84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Meteorological time-series from Numerical Weather Prediction Models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27451" y="4489585"/>
            <a:ext cx="4844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https://www.college-de-france.fr/site/stephane-mallat/Challenges-2020.htm</a:t>
            </a:r>
            <a:endParaRPr lang="en-US" sz="1100" dirty="0"/>
          </a:p>
        </p:txBody>
      </p:sp>
      <p:cxnSp>
        <p:nvCxnSpPr>
          <p:cNvPr id="38" name="Elbow Connector 28">
            <a:extLst>
              <a:ext uri="{FF2B5EF4-FFF2-40B4-BE49-F238E27FC236}">
                <a16:creationId xmlns:a16="http://schemas.microsoft.com/office/drawing/2014/main" xmlns="" id="{402C4456-AE9A-4CF6-BE82-9F3C34E2B359}"/>
              </a:ext>
            </a:extLst>
          </p:cNvPr>
          <p:cNvCxnSpPr>
            <a:cxnSpLocks/>
          </p:cNvCxnSpPr>
          <p:nvPr/>
        </p:nvCxnSpPr>
        <p:spPr>
          <a:xfrm>
            <a:off x="276920" y="1899837"/>
            <a:ext cx="836661" cy="228979"/>
          </a:xfrm>
          <a:prstGeom prst="bentConnector3">
            <a:avLst>
              <a:gd name="adj1" fmla="val 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xmlns="" id="{CF4A8712-4693-4621-B284-F70BE49B7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7798" y="993097"/>
            <a:ext cx="4225328" cy="109891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FD0A8F55-2CEC-421F-9F4B-2D5FCF645D5D}"/>
              </a:ext>
            </a:extLst>
          </p:cNvPr>
          <p:cNvSpPr txBox="1"/>
          <p:nvPr/>
        </p:nvSpPr>
        <p:spPr>
          <a:xfrm>
            <a:off x="4569993" y="70868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Shape of data</a:t>
            </a:r>
            <a:endParaRPr lang="en-US" b="1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xmlns="" id="{1DD91390-7BB9-4114-93C9-175F045B2E9F}"/>
              </a:ext>
            </a:extLst>
          </p:cNvPr>
          <p:cNvSpPr txBox="1"/>
          <p:nvPr/>
        </p:nvSpPr>
        <p:spPr>
          <a:xfrm>
            <a:off x="4569993" y="1982131"/>
            <a:ext cx="3897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T</a:t>
            </a:r>
            <a:r>
              <a:rPr lang="en-US" sz="1000" dirty="0" err="1"/>
              <a:t>est</a:t>
            </a:r>
            <a:r>
              <a:rPr lang="en-US" sz="1000" dirty="0"/>
              <a:t> set: From January 16</a:t>
            </a:r>
            <a:r>
              <a:rPr lang="en-US" sz="1000" baseline="30000" dirty="0"/>
              <a:t>th</a:t>
            </a:r>
            <a:r>
              <a:rPr lang="en-US" sz="1000" dirty="0"/>
              <a:t> 2019 to September 20</a:t>
            </a:r>
            <a:r>
              <a:rPr lang="en-US" sz="1000" baseline="30000" dirty="0"/>
              <a:t>th</a:t>
            </a:r>
            <a:r>
              <a:rPr lang="en-US" sz="1000" dirty="0"/>
              <a:t> 2019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E91D1169-4DC9-41A1-8E97-0C7AC180549E}"/>
              </a:ext>
            </a:extLst>
          </p:cNvPr>
          <p:cNvCxnSpPr>
            <a:cxnSpLocks/>
          </p:cNvCxnSpPr>
          <p:nvPr/>
        </p:nvCxnSpPr>
        <p:spPr>
          <a:xfrm>
            <a:off x="7888224" y="993097"/>
            <a:ext cx="853440" cy="1045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39E2E4D7-55CC-4A8C-93D7-4893C4A9FAB8}"/>
              </a:ext>
            </a:extLst>
          </p:cNvPr>
          <p:cNvCxnSpPr>
            <a:cxnSpLocks/>
          </p:cNvCxnSpPr>
          <p:nvPr/>
        </p:nvCxnSpPr>
        <p:spPr>
          <a:xfrm flipH="1">
            <a:off x="7888224" y="1006532"/>
            <a:ext cx="853440" cy="1031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14707" y="1987017"/>
            <a:ext cx="28579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000" dirty="0"/>
              <a:t>Wind: U (zonal) and V (</a:t>
            </a:r>
            <a:r>
              <a:rPr lang="en-US" sz="1000" dirty="0" err="1"/>
              <a:t>meridional</a:t>
            </a:r>
            <a:r>
              <a:rPr lang="en-US" sz="1000" dirty="0"/>
              <a:t>)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Total cloud cover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38267" y="1759538"/>
            <a:ext cx="25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For a given point on the grid</a:t>
            </a:r>
          </a:p>
        </p:txBody>
      </p:sp>
    </p:spTree>
    <p:extLst>
      <p:ext uri="{BB962C8B-B14F-4D97-AF65-F5344CB8AC3E}">
        <p14:creationId xmlns:p14="http://schemas.microsoft.com/office/powerpoint/2010/main" val="55574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81404" y="1114941"/>
            <a:ext cx="932177" cy="6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214707" y="1134062"/>
            <a:ext cx="918660" cy="606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2201582" y="1133071"/>
            <a:ext cx="936554" cy="61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3205288" y="1131933"/>
            <a:ext cx="921884" cy="60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2107" y="868033"/>
            <a:ext cx="69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178" y="878458"/>
            <a:ext cx="72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30" y="880510"/>
            <a:ext cx="667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929" y="857065"/>
            <a:ext cx="68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NWP1</a:t>
            </a:r>
          </a:p>
        </p:txBody>
      </p:sp>
      <p:graphicFrame>
        <p:nvGraphicFramePr>
          <p:cNvPr id="21" name="Diagram 20"/>
          <p:cNvGraphicFramePr/>
          <p:nvPr>
            <p:extLst/>
          </p:nvPr>
        </p:nvGraphicFramePr>
        <p:xfrm>
          <a:off x="1247365" y="3035037"/>
          <a:ext cx="6294475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753" y="333284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53" y="3543804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53" y="377603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753" y="3981721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12h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753" y="421182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00h D+1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5655" y="3035037"/>
            <a:ext cx="0" cy="14845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4779" y="2800772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Time </a:t>
            </a:r>
            <a:r>
              <a:rPr lang="en-US" sz="1200" b="1">
                <a:solidFill>
                  <a:srgbClr val="C00000"/>
                </a:solidFill>
              </a:rPr>
              <a:t>of forecast 09h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434316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36965" y="3639663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51940" y="3855020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7451" y="4057078"/>
            <a:ext cx="4816549" cy="10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39176" y="4289498"/>
            <a:ext cx="3804824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3310" y="2824206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Target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97" y="2716432"/>
            <a:ext cx="233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availability for the test set</a:t>
            </a:r>
          </a:p>
        </p:txBody>
      </p:sp>
      <p:sp>
        <p:nvSpPr>
          <p:cNvPr id="31" name="Google Shape;71;p15"/>
          <p:cNvSpPr txBox="1">
            <a:spLocks/>
          </p:cNvSpPr>
          <p:nvPr/>
        </p:nvSpPr>
        <p:spPr>
          <a:xfrm>
            <a:off x="124537" y="0"/>
            <a:ext cx="8668589" cy="84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Meteorological time-series from Numerical Weather Prediction Models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7451" y="4489585"/>
            <a:ext cx="4844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https://www.college-de-france.fr/site/stephane-mallat/Challenges-2020.htm</a:t>
            </a:r>
            <a:endParaRPr lang="en-US" sz="1100" dirty="0"/>
          </a:p>
        </p:txBody>
      </p:sp>
      <p:cxnSp>
        <p:nvCxnSpPr>
          <p:cNvPr id="38" name="Elbow Connector 28">
            <a:extLst>
              <a:ext uri="{FF2B5EF4-FFF2-40B4-BE49-F238E27FC236}">
                <a16:creationId xmlns:a16="http://schemas.microsoft.com/office/drawing/2014/main" xmlns="" id="{C0C71DB3-E575-4290-9F3D-D36AC5FA9798}"/>
              </a:ext>
            </a:extLst>
          </p:cNvPr>
          <p:cNvCxnSpPr>
            <a:cxnSpLocks/>
          </p:cNvCxnSpPr>
          <p:nvPr/>
        </p:nvCxnSpPr>
        <p:spPr>
          <a:xfrm>
            <a:off x="276920" y="1899837"/>
            <a:ext cx="836661" cy="228979"/>
          </a:xfrm>
          <a:prstGeom prst="bentConnector3">
            <a:avLst>
              <a:gd name="adj1" fmla="val 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87DDA82-B4DE-4B36-83F9-DA0D759FD020}"/>
              </a:ext>
            </a:extLst>
          </p:cNvPr>
          <p:cNvSpPr/>
          <p:nvPr/>
        </p:nvSpPr>
        <p:spPr>
          <a:xfrm>
            <a:off x="4654889" y="524139"/>
            <a:ext cx="4376626" cy="548689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Meteo</a:t>
            </a:r>
            <a:r>
              <a:rPr lang="en-US" sz="1000" dirty="0"/>
              <a:t> forecasts are updated many times per day =&gt; At best, we have access to the weather forecasts generated 9 hours ago,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Hence</a:t>
            </a:r>
            <a:r>
              <a:rPr lang="fr-FR" sz="1000" dirty="0"/>
              <a:t>,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meteo</a:t>
            </a:r>
            <a:r>
              <a:rPr lang="fr-FR" sz="1000" dirty="0"/>
              <a:t> </a:t>
            </a:r>
            <a:r>
              <a:rPr lang="fr-FR" sz="1000" dirty="0" err="1"/>
              <a:t>forecasts</a:t>
            </a:r>
            <a:r>
              <a:rPr lang="fr-FR" sz="1000" dirty="0"/>
              <a:t> </a:t>
            </a:r>
            <a:r>
              <a:rPr lang="fr-FR" sz="1000" dirty="0" err="1"/>
              <a:t>may</a:t>
            </a:r>
            <a:r>
              <a:rPr lang="fr-FR" sz="1000" dirty="0"/>
              <a:t> </a:t>
            </a:r>
            <a:r>
              <a:rPr lang="fr-FR" sz="1000" dirty="0" err="1"/>
              <a:t>be</a:t>
            </a:r>
            <a:r>
              <a:rPr lang="fr-FR" sz="1000" dirty="0"/>
              <a:t> </a:t>
            </a:r>
            <a:r>
              <a:rPr lang="fr-FR" sz="1000" dirty="0" err="1"/>
              <a:t>less</a:t>
            </a:r>
            <a:r>
              <a:rPr lang="fr-FR" sz="1000" dirty="0"/>
              <a:t> </a:t>
            </a:r>
            <a:r>
              <a:rPr lang="fr-FR" sz="1000" dirty="0" err="1"/>
              <a:t>accurate</a:t>
            </a:r>
            <a:r>
              <a:rPr lang="fr-FR" sz="1000" dirty="0"/>
              <a:t> for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hours</a:t>
            </a:r>
            <a:r>
              <a:rPr lang="fr-FR" sz="1000" dirty="0"/>
              <a:t>.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B35A6B-16F1-4806-B0FA-24626932552C}"/>
              </a:ext>
            </a:extLst>
          </p:cNvPr>
          <p:cNvSpPr/>
          <p:nvPr/>
        </p:nvSpPr>
        <p:spPr>
          <a:xfrm>
            <a:off x="4609806" y="478867"/>
            <a:ext cx="4483167" cy="236530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4707" y="1987017"/>
            <a:ext cx="28579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000" dirty="0"/>
              <a:t>Wind: U (zonal) and V (</a:t>
            </a:r>
            <a:r>
              <a:rPr lang="en-US" sz="1000" dirty="0" err="1"/>
              <a:t>meridional</a:t>
            </a:r>
            <a:r>
              <a:rPr lang="en-US" sz="1000" dirty="0"/>
              <a:t>)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Total cloud cover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38267" y="1759538"/>
            <a:ext cx="25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For a given point on the grid</a:t>
            </a:r>
          </a:p>
        </p:txBody>
      </p:sp>
    </p:spTree>
    <p:extLst>
      <p:ext uri="{BB962C8B-B14F-4D97-AF65-F5344CB8AC3E}">
        <p14:creationId xmlns:p14="http://schemas.microsoft.com/office/powerpoint/2010/main" val="3732167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81404" y="1114941"/>
            <a:ext cx="932177" cy="6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214707" y="1134062"/>
            <a:ext cx="918660" cy="606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2201582" y="1133071"/>
            <a:ext cx="936554" cy="61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3205288" y="1131933"/>
            <a:ext cx="921884" cy="60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2107" y="868033"/>
            <a:ext cx="69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178" y="878458"/>
            <a:ext cx="72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30" y="880510"/>
            <a:ext cx="667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929" y="857065"/>
            <a:ext cx="68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NWP1</a:t>
            </a:r>
          </a:p>
        </p:txBody>
      </p:sp>
      <p:graphicFrame>
        <p:nvGraphicFramePr>
          <p:cNvPr id="21" name="Diagram 20"/>
          <p:cNvGraphicFramePr/>
          <p:nvPr>
            <p:extLst/>
          </p:nvPr>
        </p:nvGraphicFramePr>
        <p:xfrm>
          <a:off x="1247365" y="3035037"/>
          <a:ext cx="6294475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753" y="333284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53" y="3543804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53" y="377603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753" y="3981721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12h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753" y="421182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00h D+1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5655" y="3035037"/>
            <a:ext cx="0" cy="14845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4779" y="2800772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Time </a:t>
            </a:r>
            <a:r>
              <a:rPr lang="en-US" sz="1200" b="1">
                <a:solidFill>
                  <a:srgbClr val="C00000"/>
                </a:solidFill>
              </a:rPr>
              <a:t>of forecast 09h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434316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36965" y="3639663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51940" y="3855020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7451" y="4057078"/>
            <a:ext cx="4816549" cy="10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39176" y="4289498"/>
            <a:ext cx="3804824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3310" y="2824206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Target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97" y="2716432"/>
            <a:ext cx="233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availability for the test set</a:t>
            </a:r>
          </a:p>
        </p:txBody>
      </p:sp>
      <p:sp>
        <p:nvSpPr>
          <p:cNvPr id="31" name="Google Shape;71;p15"/>
          <p:cNvSpPr txBox="1">
            <a:spLocks/>
          </p:cNvSpPr>
          <p:nvPr/>
        </p:nvSpPr>
        <p:spPr>
          <a:xfrm>
            <a:off x="124537" y="0"/>
            <a:ext cx="8668589" cy="84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Meteorological time-series from Numerical Weather Prediction Models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7451" y="4489585"/>
            <a:ext cx="4844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https://www.college-de-france.fr/site/stephane-mallat/Challenges-2020.htm</a:t>
            </a:r>
            <a:endParaRPr lang="en-US" sz="1100" dirty="0"/>
          </a:p>
        </p:txBody>
      </p:sp>
      <p:cxnSp>
        <p:nvCxnSpPr>
          <p:cNvPr id="38" name="Elbow Connector 28">
            <a:extLst>
              <a:ext uri="{FF2B5EF4-FFF2-40B4-BE49-F238E27FC236}">
                <a16:creationId xmlns:a16="http://schemas.microsoft.com/office/drawing/2014/main" xmlns="" id="{C0C71DB3-E575-4290-9F3D-D36AC5FA9798}"/>
              </a:ext>
            </a:extLst>
          </p:cNvPr>
          <p:cNvCxnSpPr>
            <a:cxnSpLocks/>
          </p:cNvCxnSpPr>
          <p:nvPr/>
        </p:nvCxnSpPr>
        <p:spPr>
          <a:xfrm>
            <a:off x="276920" y="1899837"/>
            <a:ext cx="836661" cy="228979"/>
          </a:xfrm>
          <a:prstGeom prst="bentConnector3">
            <a:avLst>
              <a:gd name="adj1" fmla="val 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87DDA82-B4DE-4B36-83F9-DA0D759FD020}"/>
              </a:ext>
            </a:extLst>
          </p:cNvPr>
          <p:cNvSpPr/>
          <p:nvPr/>
        </p:nvSpPr>
        <p:spPr>
          <a:xfrm>
            <a:off x="4654889" y="524139"/>
            <a:ext cx="4376626" cy="548689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Meteo</a:t>
            </a:r>
            <a:r>
              <a:rPr lang="en-US" sz="1000" dirty="0"/>
              <a:t> forecasts are updated many times per day =&gt; At best, we have access to the weather forecasts generated 9 hours ago,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Hence</a:t>
            </a:r>
            <a:r>
              <a:rPr lang="fr-FR" sz="1000" dirty="0"/>
              <a:t>,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meteo</a:t>
            </a:r>
            <a:r>
              <a:rPr lang="fr-FR" sz="1000" dirty="0"/>
              <a:t> </a:t>
            </a:r>
            <a:r>
              <a:rPr lang="fr-FR" sz="1000" dirty="0" err="1"/>
              <a:t>forecasts</a:t>
            </a:r>
            <a:r>
              <a:rPr lang="fr-FR" sz="1000" dirty="0"/>
              <a:t> </a:t>
            </a:r>
            <a:r>
              <a:rPr lang="fr-FR" sz="1000" dirty="0" err="1"/>
              <a:t>may</a:t>
            </a:r>
            <a:r>
              <a:rPr lang="fr-FR" sz="1000" dirty="0"/>
              <a:t> </a:t>
            </a:r>
            <a:r>
              <a:rPr lang="fr-FR" sz="1000" dirty="0" err="1"/>
              <a:t>be</a:t>
            </a:r>
            <a:r>
              <a:rPr lang="fr-FR" sz="1000" dirty="0"/>
              <a:t> </a:t>
            </a:r>
            <a:r>
              <a:rPr lang="fr-FR" sz="1000" dirty="0" err="1"/>
              <a:t>less</a:t>
            </a:r>
            <a:r>
              <a:rPr lang="fr-FR" sz="1000" dirty="0"/>
              <a:t> </a:t>
            </a:r>
            <a:r>
              <a:rPr lang="fr-FR" sz="1000" dirty="0" err="1"/>
              <a:t>accurate</a:t>
            </a:r>
            <a:r>
              <a:rPr lang="fr-FR" sz="1000" dirty="0"/>
              <a:t> for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hours</a:t>
            </a:r>
            <a:r>
              <a:rPr lang="fr-FR" sz="1000" dirty="0"/>
              <a:t>.</a:t>
            </a:r>
            <a:endParaRPr lang="en-US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827CB0E8-5254-475F-A13F-6083EAF15A32}"/>
              </a:ext>
            </a:extLst>
          </p:cNvPr>
          <p:cNvSpPr/>
          <p:nvPr/>
        </p:nvSpPr>
        <p:spPr>
          <a:xfrm>
            <a:off x="4654889" y="1089186"/>
            <a:ext cx="4376626" cy="96736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Meteo</a:t>
            </a:r>
            <a:r>
              <a:rPr lang="fr-FR" sz="1000" dirty="0"/>
              <a:t> </a:t>
            </a:r>
            <a:r>
              <a:rPr lang="en-US" sz="1000" dirty="0"/>
              <a:t>data</a:t>
            </a:r>
            <a:r>
              <a:rPr lang="fr-FR" sz="1000" dirty="0"/>
              <a:t>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provided</a:t>
            </a:r>
            <a:r>
              <a:rPr lang="fr-FR" sz="1000" dirty="0"/>
              <a:t> at one </a:t>
            </a:r>
            <a:r>
              <a:rPr lang="fr-FR" sz="1000" dirty="0" err="1"/>
              <a:t>grid</a:t>
            </a:r>
            <a:r>
              <a:rPr lang="fr-FR" sz="1000" dirty="0"/>
              <a:t> point </a:t>
            </a:r>
            <a:r>
              <a:rPr lang="fr-FR" sz="1000" dirty="0" err="1"/>
              <a:t>near</a:t>
            </a:r>
            <a:r>
              <a:rPr lang="fr-FR" sz="1000" dirty="0"/>
              <a:t> the WF, </a:t>
            </a:r>
            <a:r>
              <a:rPr lang="en-US" sz="1000" dirty="0"/>
              <a:t>thus the spatial aspect of the data is reduced (lack of spatial information),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Wind production may not be correlated to </a:t>
            </a:r>
            <a:r>
              <a:rPr lang="en-US" sz="1000" dirty="0" err="1"/>
              <a:t>meteo</a:t>
            </a:r>
            <a:r>
              <a:rPr lang="en-US" sz="1000" dirty="0"/>
              <a:t> data at this particular grid point;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In fact, wind production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highly</a:t>
            </a:r>
            <a:r>
              <a:rPr lang="fr-FR" sz="1000" dirty="0"/>
              <a:t> sensible to spatial information (terrain) =&gt; Wind </a:t>
            </a:r>
            <a:r>
              <a:rPr lang="fr-FR" sz="1000" dirty="0" err="1"/>
              <a:t>is</a:t>
            </a:r>
            <a:r>
              <a:rPr lang="fr-FR" sz="1000" dirty="0"/>
              <a:t> a ressource </a:t>
            </a:r>
            <a:r>
              <a:rPr lang="fr-FR" sz="1000" dirty="0" err="1"/>
              <a:t>that</a:t>
            </a:r>
            <a:r>
              <a:rPr lang="fr-FR" sz="1000" dirty="0"/>
              <a:t>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highly</a:t>
            </a:r>
            <a:r>
              <a:rPr lang="fr-FR" sz="1000" dirty="0"/>
              <a:t> local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B35A6B-16F1-4806-B0FA-24626932552C}"/>
              </a:ext>
            </a:extLst>
          </p:cNvPr>
          <p:cNvSpPr/>
          <p:nvPr/>
        </p:nvSpPr>
        <p:spPr>
          <a:xfrm>
            <a:off x="4609806" y="478867"/>
            <a:ext cx="4483167" cy="236530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4707" y="1987017"/>
            <a:ext cx="28579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000" dirty="0"/>
              <a:t>Wind: U (zonal) and V (</a:t>
            </a:r>
            <a:r>
              <a:rPr lang="en-US" sz="1000" dirty="0" err="1"/>
              <a:t>meridional</a:t>
            </a:r>
            <a:r>
              <a:rPr lang="en-US" sz="1000" dirty="0"/>
              <a:t>)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Total cloud cover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38267" y="1759538"/>
            <a:ext cx="25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For a given point on the grid</a:t>
            </a:r>
          </a:p>
        </p:txBody>
      </p:sp>
    </p:spTree>
    <p:extLst>
      <p:ext uri="{BB962C8B-B14F-4D97-AF65-F5344CB8AC3E}">
        <p14:creationId xmlns:p14="http://schemas.microsoft.com/office/powerpoint/2010/main" val="145688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81404" y="1114941"/>
            <a:ext cx="932177" cy="615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1214707" y="1134062"/>
            <a:ext cx="918660" cy="606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2201582" y="1133071"/>
            <a:ext cx="936554" cy="6185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4976" t="41137" r="32418" b="36744"/>
          <a:stretch/>
        </p:blipFill>
        <p:spPr>
          <a:xfrm>
            <a:off x="3205288" y="1131933"/>
            <a:ext cx="921884" cy="60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02107" y="868033"/>
            <a:ext cx="694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178" y="878458"/>
            <a:ext cx="72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30" y="880510"/>
            <a:ext cx="667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NWP3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929" y="857065"/>
            <a:ext cx="683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NWP1</a:t>
            </a:r>
          </a:p>
        </p:txBody>
      </p:sp>
      <p:graphicFrame>
        <p:nvGraphicFramePr>
          <p:cNvPr id="21" name="Diagram 20"/>
          <p:cNvGraphicFramePr/>
          <p:nvPr>
            <p:extLst/>
          </p:nvPr>
        </p:nvGraphicFramePr>
        <p:xfrm>
          <a:off x="1247365" y="3035037"/>
          <a:ext cx="6294475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0753" y="333284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D-1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753" y="3543804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12h D-1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53" y="377603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00h 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753" y="3981721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12h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753" y="4211822"/>
            <a:ext cx="1332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Run 00h D+1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5655" y="3035037"/>
            <a:ext cx="0" cy="14845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4779" y="2800772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Time </a:t>
            </a:r>
            <a:r>
              <a:rPr lang="en-US" sz="1200" b="1">
                <a:solidFill>
                  <a:srgbClr val="C00000"/>
                </a:solidFill>
              </a:rPr>
              <a:t>of forecast 09h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434316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436965" y="3639663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51940" y="3855020"/>
            <a:ext cx="4816549" cy="1094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27451" y="4057078"/>
            <a:ext cx="4816549" cy="109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39176" y="4289498"/>
            <a:ext cx="3804824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3310" y="2824206"/>
            <a:ext cx="242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5">
                    <a:lumMod val="75000"/>
                  </a:schemeClr>
                </a:solidFill>
              </a:rPr>
              <a:t>Target</a:t>
            </a:r>
            <a:endParaRPr 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497" y="2716432"/>
            <a:ext cx="233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availability for the test set</a:t>
            </a:r>
          </a:p>
        </p:txBody>
      </p:sp>
      <p:sp>
        <p:nvSpPr>
          <p:cNvPr id="31" name="Google Shape;71;p15"/>
          <p:cNvSpPr txBox="1">
            <a:spLocks/>
          </p:cNvSpPr>
          <p:nvPr/>
        </p:nvSpPr>
        <p:spPr>
          <a:xfrm>
            <a:off x="124537" y="0"/>
            <a:ext cx="8668589" cy="84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Meteorological time-series from Numerical Weather Prediction Models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27451" y="4489585"/>
            <a:ext cx="4844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https://www.college-de-france.fr/site/stephane-mallat/Challenges-2020.htm</a:t>
            </a:r>
            <a:endParaRPr lang="en-US" sz="1100" dirty="0"/>
          </a:p>
        </p:txBody>
      </p:sp>
      <p:cxnSp>
        <p:nvCxnSpPr>
          <p:cNvPr id="38" name="Elbow Connector 28">
            <a:extLst>
              <a:ext uri="{FF2B5EF4-FFF2-40B4-BE49-F238E27FC236}">
                <a16:creationId xmlns:a16="http://schemas.microsoft.com/office/drawing/2014/main" xmlns="" id="{C0C71DB3-E575-4290-9F3D-D36AC5FA9798}"/>
              </a:ext>
            </a:extLst>
          </p:cNvPr>
          <p:cNvCxnSpPr>
            <a:cxnSpLocks/>
          </p:cNvCxnSpPr>
          <p:nvPr/>
        </p:nvCxnSpPr>
        <p:spPr>
          <a:xfrm>
            <a:off x="276920" y="1899837"/>
            <a:ext cx="836661" cy="228979"/>
          </a:xfrm>
          <a:prstGeom prst="bentConnector3">
            <a:avLst>
              <a:gd name="adj1" fmla="val 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87DDA82-B4DE-4B36-83F9-DA0D759FD020}"/>
              </a:ext>
            </a:extLst>
          </p:cNvPr>
          <p:cNvSpPr/>
          <p:nvPr/>
        </p:nvSpPr>
        <p:spPr>
          <a:xfrm>
            <a:off x="4654889" y="524139"/>
            <a:ext cx="4376626" cy="548689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Meteo</a:t>
            </a:r>
            <a:r>
              <a:rPr lang="en-US" sz="1000" dirty="0"/>
              <a:t> forecasts are updated many times per day =&gt; At best, we have access to the weather forecasts generated 9 hours ago,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Hence</a:t>
            </a:r>
            <a:r>
              <a:rPr lang="fr-FR" sz="1000" dirty="0"/>
              <a:t>,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meteo</a:t>
            </a:r>
            <a:r>
              <a:rPr lang="fr-FR" sz="1000" dirty="0"/>
              <a:t> </a:t>
            </a:r>
            <a:r>
              <a:rPr lang="fr-FR" sz="1000" dirty="0" err="1"/>
              <a:t>forecasts</a:t>
            </a:r>
            <a:r>
              <a:rPr lang="fr-FR" sz="1000" dirty="0"/>
              <a:t> </a:t>
            </a:r>
            <a:r>
              <a:rPr lang="fr-FR" sz="1000" dirty="0" err="1"/>
              <a:t>may</a:t>
            </a:r>
            <a:r>
              <a:rPr lang="fr-FR" sz="1000" dirty="0"/>
              <a:t> </a:t>
            </a:r>
            <a:r>
              <a:rPr lang="fr-FR" sz="1000" dirty="0" err="1"/>
              <a:t>be</a:t>
            </a:r>
            <a:r>
              <a:rPr lang="fr-FR" sz="1000" dirty="0"/>
              <a:t> </a:t>
            </a:r>
            <a:r>
              <a:rPr lang="fr-FR" sz="1000" dirty="0" err="1"/>
              <a:t>less</a:t>
            </a:r>
            <a:r>
              <a:rPr lang="fr-FR" sz="1000" dirty="0"/>
              <a:t> </a:t>
            </a:r>
            <a:r>
              <a:rPr lang="fr-FR" sz="1000" dirty="0" err="1"/>
              <a:t>accurate</a:t>
            </a:r>
            <a:r>
              <a:rPr lang="fr-FR" sz="1000" dirty="0"/>
              <a:t> for </a:t>
            </a:r>
            <a:r>
              <a:rPr lang="fr-FR" sz="1000" dirty="0" err="1"/>
              <a:t>some</a:t>
            </a:r>
            <a:r>
              <a:rPr lang="fr-FR" sz="1000" dirty="0"/>
              <a:t> </a:t>
            </a:r>
            <a:r>
              <a:rPr lang="fr-FR" sz="1000" dirty="0" err="1"/>
              <a:t>hours</a:t>
            </a:r>
            <a:r>
              <a:rPr lang="fr-FR" sz="1000" dirty="0"/>
              <a:t>.</a:t>
            </a:r>
            <a:endParaRPr lang="en-US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827CB0E8-5254-475F-A13F-6083EAF15A32}"/>
              </a:ext>
            </a:extLst>
          </p:cNvPr>
          <p:cNvSpPr/>
          <p:nvPr/>
        </p:nvSpPr>
        <p:spPr>
          <a:xfrm>
            <a:off x="4654889" y="1089186"/>
            <a:ext cx="4376626" cy="96736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000" dirty="0" err="1"/>
              <a:t>Meteo</a:t>
            </a:r>
            <a:r>
              <a:rPr lang="fr-FR" sz="1000" dirty="0"/>
              <a:t> </a:t>
            </a:r>
            <a:r>
              <a:rPr lang="en-US" sz="1000" dirty="0"/>
              <a:t>data</a:t>
            </a:r>
            <a:r>
              <a:rPr lang="fr-FR" sz="1000" dirty="0"/>
              <a:t>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provided</a:t>
            </a:r>
            <a:r>
              <a:rPr lang="fr-FR" sz="1000" dirty="0"/>
              <a:t> at one </a:t>
            </a:r>
            <a:r>
              <a:rPr lang="fr-FR" sz="1000" dirty="0" err="1"/>
              <a:t>grid</a:t>
            </a:r>
            <a:r>
              <a:rPr lang="fr-FR" sz="1000" dirty="0"/>
              <a:t> point </a:t>
            </a:r>
            <a:r>
              <a:rPr lang="fr-FR" sz="1000" dirty="0" err="1"/>
              <a:t>near</a:t>
            </a:r>
            <a:r>
              <a:rPr lang="fr-FR" sz="1000" dirty="0"/>
              <a:t> the WF, </a:t>
            </a:r>
            <a:r>
              <a:rPr lang="en-US" sz="1000" dirty="0"/>
              <a:t>thus the spatial aspect of the data is reduced (lack of spatial information),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Wind production may not be correlated to </a:t>
            </a:r>
            <a:r>
              <a:rPr lang="en-US" sz="1000" dirty="0" err="1"/>
              <a:t>meteo</a:t>
            </a:r>
            <a:r>
              <a:rPr lang="en-US" sz="1000" dirty="0"/>
              <a:t> data at this particular grid point;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In fact, wind production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highly</a:t>
            </a:r>
            <a:r>
              <a:rPr lang="fr-FR" sz="1000" dirty="0"/>
              <a:t> sensible to spatial information (terrain) =&gt; Wind </a:t>
            </a:r>
            <a:r>
              <a:rPr lang="fr-FR" sz="1000" dirty="0" err="1"/>
              <a:t>is</a:t>
            </a:r>
            <a:r>
              <a:rPr lang="fr-FR" sz="1000" dirty="0"/>
              <a:t> a ressource </a:t>
            </a:r>
            <a:r>
              <a:rPr lang="fr-FR" sz="1000" dirty="0" err="1"/>
              <a:t>that</a:t>
            </a:r>
            <a:r>
              <a:rPr lang="fr-FR" sz="1000" dirty="0"/>
              <a:t> </a:t>
            </a:r>
            <a:r>
              <a:rPr lang="fr-FR" sz="1000" dirty="0" err="1"/>
              <a:t>is</a:t>
            </a:r>
            <a:r>
              <a:rPr lang="fr-FR" sz="1000" dirty="0"/>
              <a:t> </a:t>
            </a:r>
            <a:r>
              <a:rPr lang="fr-FR" sz="1000" dirty="0" err="1"/>
              <a:t>highly</a:t>
            </a:r>
            <a:r>
              <a:rPr lang="fr-FR" sz="1000" dirty="0"/>
              <a:t> local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B35A6B-16F1-4806-B0FA-24626932552C}"/>
              </a:ext>
            </a:extLst>
          </p:cNvPr>
          <p:cNvSpPr/>
          <p:nvPr/>
        </p:nvSpPr>
        <p:spPr>
          <a:xfrm>
            <a:off x="4609806" y="478867"/>
            <a:ext cx="4483167" cy="236530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4B04481-B9D3-4914-B381-BABAB805A427}"/>
              </a:ext>
            </a:extLst>
          </p:cNvPr>
          <p:cNvSpPr/>
          <p:nvPr/>
        </p:nvSpPr>
        <p:spPr>
          <a:xfrm>
            <a:off x="4661604" y="2077927"/>
            <a:ext cx="4376626" cy="69458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Observed power production in the training set corresponds to the observed total amount of energy injected by the WF in the grid over the entire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Whereas </a:t>
            </a:r>
            <a:r>
              <a:rPr lang="en-US" sz="1000" dirty="0" err="1"/>
              <a:t>meteo</a:t>
            </a:r>
            <a:r>
              <a:rPr lang="en-US" sz="1000" dirty="0"/>
              <a:t> forecasts are provided on instants</a:t>
            </a:r>
            <a:r>
              <a:rPr lang="fr-FR" sz="1000" dirty="0"/>
              <a:t>.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14707" y="1987017"/>
            <a:ext cx="28579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000" dirty="0"/>
              <a:t>Wind: U (zonal) and V (</a:t>
            </a:r>
            <a:r>
              <a:rPr lang="en-US" sz="1000" dirty="0" err="1"/>
              <a:t>meridional</a:t>
            </a:r>
            <a:r>
              <a:rPr lang="en-US" sz="1000" dirty="0"/>
              <a:t>)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000" dirty="0"/>
              <a:t>Total cloud cover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38267" y="1759538"/>
            <a:ext cx="25973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For a given point on the grid</a:t>
            </a:r>
          </a:p>
        </p:txBody>
      </p:sp>
    </p:spTree>
    <p:extLst>
      <p:ext uri="{BB962C8B-B14F-4D97-AF65-F5344CB8AC3E}">
        <p14:creationId xmlns:p14="http://schemas.microsoft.com/office/powerpoint/2010/main" val="152861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1020426" y="1248995"/>
            <a:ext cx="7729655" cy="845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Project context</a:t>
            </a: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797142" y="1280892"/>
            <a:ext cx="7517517" cy="866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My approach to the problem</a:t>
            </a: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81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124538" y="0"/>
            <a:ext cx="2256392" cy="555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09814" y="1294236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Wind U component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9814" y="1954342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V component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9814" y="2614448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Temperature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9814" y="3899421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Datetime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9814" y="3268401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cover</a:t>
            </a:r>
          </a:p>
        </p:txBody>
      </p:sp>
      <p:cxnSp>
        <p:nvCxnSpPr>
          <p:cNvPr id="4" name="Straight Arrow Connector 3"/>
          <p:cNvCxnSpPr>
            <a:stCxn id="11" idx="3"/>
          </p:cNvCxnSpPr>
          <p:nvPr/>
        </p:nvCxnSpPr>
        <p:spPr>
          <a:xfrm flipV="1">
            <a:off x="1578132" y="1575998"/>
            <a:ext cx="803561" cy="66010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78132" y="1575998"/>
            <a:ext cx="80356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380931" y="1308545"/>
            <a:ext cx="1268318" cy="5635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speed</a:t>
            </a:r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2380931" y="1948115"/>
            <a:ext cx="1268318" cy="563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Wind direction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" idx="3"/>
          </p:cNvCxnSpPr>
          <p:nvPr/>
        </p:nvCxnSpPr>
        <p:spPr>
          <a:xfrm>
            <a:off x="1578132" y="1575999"/>
            <a:ext cx="803561" cy="64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580327" y="2238035"/>
            <a:ext cx="802800" cy="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578132" y="2886843"/>
            <a:ext cx="802800" cy="57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80931" y="2615174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Temperature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578131" y="3537581"/>
            <a:ext cx="802800" cy="57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380931" y="3268400"/>
            <a:ext cx="1268318" cy="5635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Cloud cover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578130" y="4007170"/>
            <a:ext cx="802801" cy="1769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380929" y="3909148"/>
            <a:ext cx="1268318" cy="215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Month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3" idx="3"/>
          </p:cNvCxnSpPr>
          <p:nvPr/>
        </p:nvCxnSpPr>
        <p:spPr>
          <a:xfrm>
            <a:off x="1578132" y="4181184"/>
            <a:ext cx="802799" cy="153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380929" y="4202641"/>
            <a:ext cx="1268318" cy="215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hour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531" y="959212"/>
            <a:ext cx="3684985" cy="358155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88663" y="975924"/>
                <a:ext cx="1502234" cy="33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Input: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charset="0"/>
                              </a:rPr>
                              <m:t>𝑵𝑾𝑷</m:t>
                            </m:r>
                          </m:sub>
                        </m:sSub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663" y="975924"/>
                <a:ext cx="1502234" cy="333938"/>
              </a:xfrm>
              <a:prstGeom prst="rect">
                <a:avLst/>
              </a:prstGeom>
              <a:blipFill rotWithShape="0">
                <a:blip r:embed="rId4"/>
                <a:stretch>
                  <a:fillRect l="-122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09814" y="959212"/>
            <a:ext cx="1145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1433" y="1282881"/>
            <a:ext cx="956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Preprocessing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9356" y="651634"/>
            <a:ext cx="1452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For each NWP</a:t>
            </a:r>
            <a:endParaRPr lang="en-US" b="1" dirty="0"/>
          </a:p>
        </p:txBody>
      </p:sp>
      <p:cxnSp>
        <p:nvCxnSpPr>
          <p:cNvPr id="40" name="Straight Arrow Connector 39"/>
          <p:cNvCxnSpPr>
            <a:cxnSpLocks/>
            <a:stCxn id="21" idx="3"/>
            <a:endCxn id="46" idx="1"/>
          </p:cNvCxnSpPr>
          <p:nvPr/>
        </p:nvCxnSpPr>
        <p:spPr>
          <a:xfrm>
            <a:off x="3649249" y="1590308"/>
            <a:ext cx="1045066" cy="4120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22" idx="3"/>
            <a:endCxn id="46" idx="1"/>
          </p:cNvCxnSpPr>
          <p:nvPr/>
        </p:nvCxnSpPr>
        <p:spPr>
          <a:xfrm flipV="1">
            <a:off x="3649249" y="2002327"/>
            <a:ext cx="1045066" cy="2275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endCxn id="46" idx="1"/>
          </p:cNvCxnSpPr>
          <p:nvPr/>
        </p:nvCxnSpPr>
        <p:spPr>
          <a:xfrm flipV="1">
            <a:off x="3649247" y="2002327"/>
            <a:ext cx="1045068" cy="8527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30" idx="3"/>
            <a:endCxn id="46" idx="1"/>
          </p:cNvCxnSpPr>
          <p:nvPr/>
        </p:nvCxnSpPr>
        <p:spPr>
          <a:xfrm flipV="1">
            <a:off x="3649249" y="2002327"/>
            <a:ext cx="1045066" cy="15478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4694315" y="1627632"/>
            <a:ext cx="1477926" cy="7493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Boosted Regression Trees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219115" y="2002327"/>
            <a:ext cx="37936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75" y="1622156"/>
            <a:ext cx="2275367" cy="80652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598475" y="1359824"/>
            <a:ext cx="198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Day-ahead 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750784" y="3543312"/>
                <a:ext cx="4180119" cy="423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𝐶𝑜𝑚𝑝𝑎𝑟𝑒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𝑚𝑜𝑑𝑒𝑙𝑠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𝑝𝑟𝑜𝑣𝑖𝑑𝑒𝑑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𝑚𝑒𝑡𝑟𝑖𝑐</m:t>
                      </m:r>
                      <m:r>
                        <a:rPr lang="fr-FR" sz="105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105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charset="0"/>
                            </a:rPr>
                            <m:t>𝐶𝐴𝑃𝐸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05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05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05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5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05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1050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105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105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05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050" b="0" i="1" smtClean="0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105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105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05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84" y="3543312"/>
                <a:ext cx="4180119" cy="423642"/>
              </a:xfrm>
              <a:prstGeom prst="rect">
                <a:avLst/>
              </a:prstGeom>
              <a:blipFill>
                <a:blip r:embed="rId6"/>
                <a:stretch>
                  <a:fillRect l="-875" t="-62857" r="-8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7">
            <a:extLst>
              <a:ext uri="{FF2B5EF4-FFF2-40B4-BE49-F238E27FC236}">
                <a16:creationId xmlns:a16="http://schemas.microsoft.com/office/drawing/2014/main" xmlns="" id="{97B71A16-6A16-4E74-A664-99BF2B4E30CB}"/>
              </a:ext>
            </a:extLst>
          </p:cNvPr>
          <p:cNvCxnSpPr>
            <a:cxnSpLocks/>
            <a:stCxn id="34" idx="3"/>
            <a:endCxn id="46" idx="1"/>
          </p:cNvCxnSpPr>
          <p:nvPr/>
        </p:nvCxnSpPr>
        <p:spPr>
          <a:xfrm flipV="1">
            <a:off x="3649247" y="2002327"/>
            <a:ext cx="1045068" cy="20147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47">
            <a:extLst>
              <a:ext uri="{FF2B5EF4-FFF2-40B4-BE49-F238E27FC236}">
                <a16:creationId xmlns:a16="http://schemas.microsoft.com/office/drawing/2014/main" xmlns="" id="{B7ACEF30-1397-4ED8-9A29-E6D1A2730D39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3649247" y="2002327"/>
            <a:ext cx="1045068" cy="23082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45">
            <a:extLst>
              <a:ext uri="{FF2B5EF4-FFF2-40B4-BE49-F238E27FC236}">
                <a16:creationId xmlns:a16="http://schemas.microsoft.com/office/drawing/2014/main" xmlns="" id="{3AB7CD2C-56C7-42C4-9534-A0EDED2EAAFE}"/>
              </a:ext>
            </a:extLst>
          </p:cNvPr>
          <p:cNvSpPr/>
          <p:nvPr/>
        </p:nvSpPr>
        <p:spPr>
          <a:xfrm>
            <a:off x="4694315" y="2713355"/>
            <a:ext cx="1477926" cy="7493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egression</a:t>
            </a:r>
          </a:p>
        </p:txBody>
      </p:sp>
      <p:cxnSp>
        <p:nvCxnSpPr>
          <p:cNvPr id="58" name="Straight Arrow Connector 50">
            <a:extLst>
              <a:ext uri="{FF2B5EF4-FFF2-40B4-BE49-F238E27FC236}">
                <a16:creationId xmlns:a16="http://schemas.microsoft.com/office/drawing/2014/main" xmlns="" id="{39545F76-09F9-4D1D-90DE-A9E13745A944}"/>
              </a:ext>
            </a:extLst>
          </p:cNvPr>
          <p:cNvCxnSpPr/>
          <p:nvPr/>
        </p:nvCxnSpPr>
        <p:spPr>
          <a:xfrm>
            <a:off x="6219115" y="3088050"/>
            <a:ext cx="37936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48">
            <a:extLst>
              <a:ext uri="{FF2B5EF4-FFF2-40B4-BE49-F238E27FC236}">
                <a16:creationId xmlns:a16="http://schemas.microsoft.com/office/drawing/2014/main" xmlns="" id="{E1A27BF8-648E-49AE-92C6-A17FF61D0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475" y="2707879"/>
            <a:ext cx="2275367" cy="806527"/>
          </a:xfrm>
          <a:prstGeom prst="rect">
            <a:avLst/>
          </a:prstGeom>
        </p:spPr>
      </p:pic>
      <p:cxnSp>
        <p:nvCxnSpPr>
          <p:cNvPr id="60" name="Straight Arrow Connector 39">
            <a:extLst>
              <a:ext uri="{FF2B5EF4-FFF2-40B4-BE49-F238E27FC236}">
                <a16:creationId xmlns:a16="http://schemas.microsoft.com/office/drawing/2014/main" xmlns="" id="{776C45FF-B328-4ECA-B809-C4696D2283F1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3649247" y="1613400"/>
            <a:ext cx="1045068" cy="147465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9">
            <a:extLst>
              <a:ext uri="{FF2B5EF4-FFF2-40B4-BE49-F238E27FC236}">
                <a16:creationId xmlns:a16="http://schemas.microsoft.com/office/drawing/2014/main" xmlns="" id="{37D89594-3372-4D1A-9D59-A0983F20B02D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>
            <a:off x="3649249" y="2229878"/>
            <a:ext cx="1045066" cy="858172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39">
            <a:extLst>
              <a:ext uri="{FF2B5EF4-FFF2-40B4-BE49-F238E27FC236}">
                <a16:creationId xmlns:a16="http://schemas.microsoft.com/office/drawing/2014/main" xmlns="" id="{0B05F789-A128-4F1A-935B-04D247F5CFF8}"/>
              </a:ext>
            </a:extLst>
          </p:cNvPr>
          <p:cNvCxnSpPr>
            <a:cxnSpLocks/>
            <a:stCxn id="28" idx="3"/>
            <a:endCxn id="57" idx="1"/>
          </p:cNvCxnSpPr>
          <p:nvPr/>
        </p:nvCxnSpPr>
        <p:spPr>
          <a:xfrm>
            <a:off x="3649249" y="2896937"/>
            <a:ext cx="1045066" cy="19111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39">
            <a:extLst>
              <a:ext uri="{FF2B5EF4-FFF2-40B4-BE49-F238E27FC236}">
                <a16:creationId xmlns:a16="http://schemas.microsoft.com/office/drawing/2014/main" xmlns="" id="{30B4F2E1-0706-4970-8D1E-AC89833AE83C}"/>
              </a:ext>
            </a:extLst>
          </p:cNvPr>
          <p:cNvCxnSpPr>
            <a:cxnSpLocks/>
            <a:stCxn id="30" idx="3"/>
            <a:endCxn id="57" idx="1"/>
          </p:cNvCxnSpPr>
          <p:nvPr/>
        </p:nvCxnSpPr>
        <p:spPr>
          <a:xfrm flipV="1">
            <a:off x="3649249" y="3088050"/>
            <a:ext cx="1045066" cy="46211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39">
            <a:extLst>
              <a:ext uri="{FF2B5EF4-FFF2-40B4-BE49-F238E27FC236}">
                <a16:creationId xmlns:a16="http://schemas.microsoft.com/office/drawing/2014/main" xmlns="" id="{56B0FAC7-29AB-4EDF-B8F8-707252C4FDF3}"/>
              </a:ext>
            </a:extLst>
          </p:cNvPr>
          <p:cNvCxnSpPr>
            <a:cxnSpLocks/>
            <a:stCxn id="34" idx="3"/>
            <a:endCxn id="57" idx="1"/>
          </p:cNvCxnSpPr>
          <p:nvPr/>
        </p:nvCxnSpPr>
        <p:spPr>
          <a:xfrm flipV="1">
            <a:off x="3649247" y="3088050"/>
            <a:ext cx="1045068" cy="929005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39">
            <a:extLst>
              <a:ext uri="{FF2B5EF4-FFF2-40B4-BE49-F238E27FC236}">
                <a16:creationId xmlns:a16="http://schemas.microsoft.com/office/drawing/2014/main" xmlns="" id="{1444253F-4DD5-4B37-9A24-83B17A2344E6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3671144" y="3088050"/>
            <a:ext cx="1023171" cy="1216266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441C479-C974-49A8-AF2C-6238FEB632A0}"/>
              </a:ext>
            </a:extLst>
          </p:cNvPr>
          <p:cNvSpPr/>
          <p:nvPr/>
        </p:nvSpPr>
        <p:spPr>
          <a:xfrm>
            <a:off x="4660947" y="1359824"/>
            <a:ext cx="4358246" cy="264734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AAF7A9F0-05E9-49B1-89FA-02ECBB485637}"/>
              </a:ext>
            </a:extLst>
          </p:cNvPr>
          <p:cNvSpPr/>
          <p:nvPr/>
        </p:nvSpPr>
        <p:spPr>
          <a:xfrm>
            <a:off x="3994800" y="4102052"/>
            <a:ext cx="5027280" cy="6221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Choice of regression models is based on the capacity of the model to capture non-linearity and model interactions between variables with minimal preprocessing (both models generate similar 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xmlns="" id="{24EEDF29-6776-449F-91AF-DDCDC4307EE4}"/>
                  </a:ext>
                </a:extLst>
              </p:cNvPr>
              <p:cNvSpPr txBox="1"/>
              <p:nvPr/>
            </p:nvSpPr>
            <p:spPr>
              <a:xfrm>
                <a:off x="4153533" y="192768"/>
                <a:ext cx="1725729" cy="2800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fr-FR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b="1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ZoneTexte 8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EEDF29-6776-449F-91AF-DDCDC4307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533" y="192768"/>
                <a:ext cx="1725729" cy="280077"/>
              </a:xfrm>
              <a:prstGeom prst="rect">
                <a:avLst/>
              </a:prstGeom>
              <a:blipFill rotWithShape="0">
                <a:blip r:embed="rId7"/>
                <a:stretch>
                  <a:fillRect l="-1404" t="-152083" b="-231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xmlns="" id="{FD98E607-3359-41C2-949C-0196D0CFCD0C}"/>
                  </a:ext>
                </a:extLst>
              </p:cNvPr>
              <p:cNvSpPr txBox="1"/>
              <p:nvPr/>
            </p:nvSpPr>
            <p:spPr>
              <a:xfrm>
                <a:off x="3842742" y="734663"/>
                <a:ext cx="1267006" cy="414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fr-F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FR" sz="1200" b="1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1200" b="1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1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D98E607-3359-41C2-949C-0196D0CFC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742" y="734663"/>
                <a:ext cx="1267006" cy="414985"/>
              </a:xfrm>
              <a:prstGeom prst="rect">
                <a:avLst/>
              </a:prstGeom>
              <a:blipFill rotWithShape="0">
                <a:blip r:embed="rId8"/>
                <a:stretch>
                  <a:fillRect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ZoneTexte 99">
            <a:extLst>
              <a:ext uri="{FF2B5EF4-FFF2-40B4-BE49-F238E27FC236}">
                <a16:creationId xmlns:a16="http://schemas.microsoft.com/office/drawing/2014/main" xmlns="" id="{2F54911D-DB50-4228-965A-E7AEFDBEDA30}"/>
              </a:ext>
            </a:extLst>
          </p:cNvPr>
          <p:cNvSpPr txBox="1"/>
          <p:nvPr/>
        </p:nvSpPr>
        <p:spPr>
          <a:xfrm>
            <a:off x="5039361" y="608919"/>
            <a:ext cx="113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Cubic effect of changes in </a:t>
            </a:r>
            <a:r>
              <a:rPr lang="en-US" sz="1200" b="1" dirty="0">
                <a:solidFill>
                  <a:srgbClr val="C00000"/>
                </a:solidFill>
              </a:rPr>
              <a:t>wind speed</a:t>
            </a:r>
          </a:p>
        </p:txBody>
      </p:sp>
      <p:cxnSp>
        <p:nvCxnSpPr>
          <p:cNvPr id="101" name="Straight Arrow Connector 22">
            <a:extLst>
              <a:ext uri="{FF2B5EF4-FFF2-40B4-BE49-F238E27FC236}">
                <a16:creationId xmlns:a16="http://schemas.microsoft.com/office/drawing/2014/main" xmlns="" id="{0FE8B198-C651-48CA-B419-EF64D45355BF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4750784" y="472845"/>
            <a:ext cx="265614" cy="29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22">
            <a:extLst>
              <a:ext uri="{FF2B5EF4-FFF2-40B4-BE49-F238E27FC236}">
                <a16:creationId xmlns:a16="http://schemas.microsoft.com/office/drawing/2014/main" xmlns="" id="{6A5FBFAC-29F0-461A-BD28-A7DBD1D0D77D}"/>
              </a:ext>
            </a:extLst>
          </p:cNvPr>
          <p:cNvCxnSpPr>
            <a:cxnSpLocks/>
          </p:cNvCxnSpPr>
          <p:nvPr/>
        </p:nvCxnSpPr>
        <p:spPr>
          <a:xfrm flipH="1">
            <a:off x="5706999" y="409876"/>
            <a:ext cx="1" cy="27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6BABDA61-4786-443A-8786-C4535B126894}"/>
              </a:ext>
            </a:extLst>
          </p:cNvPr>
          <p:cNvSpPr/>
          <p:nvPr/>
        </p:nvSpPr>
        <p:spPr>
          <a:xfrm>
            <a:off x="6240331" y="764978"/>
            <a:ext cx="2391573" cy="478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 power is a highly non-linear function of wind speed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4DAA332A-36A0-4785-A3BE-971C08CD4229}"/>
              </a:ext>
            </a:extLst>
          </p:cNvPr>
          <p:cNvSpPr txBox="1"/>
          <p:nvPr/>
        </p:nvSpPr>
        <p:spPr>
          <a:xfrm>
            <a:off x="2051164" y="134753"/>
            <a:ext cx="209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bit of physics first…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557" y="3784689"/>
            <a:ext cx="3578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Cumulated Absolute Percentage </a:t>
            </a:r>
            <a:r>
              <a:rPr lang="en-US" sz="1000" i="1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526833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353137" y="0"/>
            <a:ext cx="8180941" cy="633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Target response to main explanatory variables</a:t>
            </a:r>
            <a:endParaRPr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0" y="548557"/>
            <a:ext cx="7391233" cy="36309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1420" y="4267284"/>
            <a:ext cx="7401460" cy="46233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power curves are highly non-linear: Small error in wind = Significant error in power</a:t>
            </a:r>
          </a:p>
        </p:txBody>
      </p:sp>
    </p:spTree>
    <p:extLst>
      <p:ext uri="{BB962C8B-B14F-4D97-AF65-F5344CB8AC3E}">
        <p14:creationId xmlns:p14="http://schemas.microsoft.com/office/powerpoint/2010/main" val="163623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5" y="4846129"/>
            <a:ext cx="576901" cy="2097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797142" y="1280892"/>
            <a:ext cx="7517517" cy="153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Can we accurately forecast wind power?</a:t>
            </a: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2101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63248" y="-48025"/>
            <a:ext cx="9278179" cy="651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Forecasts are smoother than observed production and sometimes fail to capture peaks and lows (due to spatial resolution and time resolution?) However, the forecasts are accurate!</a:t>
            </a:r>
            <a:endParaRPr sz="18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96" y="3418822"/>
            <a:ext cx="4561609" cy="1378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41" y="575232"/>
            <a:ext cx="4468219" cy="1403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" y="577880"/>
            <a:ext cx="4425441" cy="1403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6" y="2066571"/>
            <a:ext cx="4424400" cy="1328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041" y="2066572"/>
            <a:ext cx="4468219" cy="1328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4" y="3418002"/>
            <a:ext cx="4455658" cy="137884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4541345" y="631960"/>
            <a:ext cx="0" cy="4046366"/>
          </a:xfrm>
          <a:prstGeom prst="line">
            <a:avLst/>
          </a:prstGeom>
          <a:ln w="31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549" y="1978383"/>
            <a:ext cx="8811711" cy="0"/>
          </a:xfrm>
          <a:prstGeom prst="line">
            <a:avLst/>
          </a:prstGeom>
          <a:ln w="31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7438" y="3395389"/>
            <a:ext cx="8811711" cy="0"/>
          </a:xfrm>
          <a:prstGeom prst="line">
            <a:avLst/>
          </a:prstGeom>
          <a:ln w="31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336" y="607320"/>
            <a:ext cx="541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WF1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09908" y="593159"/>
            <a:ext cx="541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WF2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2868" y="2101703"/>
            <a:ext cx="49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WF3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41857" y="2101703"/>
            <a:ext cx="49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WF4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2868" y="3461133"/>
            <a:ext cx="49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WF5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46158" y="3466321"/>
            <a:ext cx="49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WF6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6D95FE73-7C18-4C46-BD0F-EC642EAADE5C}"/>
              </a:ext>
            </a:extLst>
          </p:cNvPr>
          <p:cNvSpPr txBox="1"/>
          <p:nvPr/>
        </p:nvSpPr>
        <p:spPr>
          <a:xfrm>
            <a:off x="1889916" y="606616"/>
            <a:ext cx="737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i="1" dirty="0">
                <a:solidFill>
                  <a:srgbClr val="C00000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42535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 idx="4294967295"/>
          </p:nvPr>
        </p:nvSpPr>
        <p:spPr>
          <a:xfrm>
            <a:off x="70336" y="37031"/>
            <a:ext cx="8958813" cy="570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here is still room for improvement!</a:t>
            </a:r>
            <a:endParaRPr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46690" y="550613"/>
            <a:ext cx="8961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Forecasting wind power is a real challenge: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necessary to rely on accurate weather forecasts;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limited by the delay between availability of the most recent weather forecast and the time of production forecast for some NWPs;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keep in mind the fact that observed power production on hour H is the total cumulated amount injected into the grid throughout the entire hour, whereas the weather forecast is punctual;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</a:t>
            </a:r>
            <a:r>
              <a:rPr lang="en-US" dirty="0" err="1"/>
              <a:t>oom</a:t>
            </a:r>
            <a:r>
              <a:rPr lang="en-US" dirty="0"/>
              <a:t> for improvement: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36482" y="3052145"/>
            <a:ext cx="4173614" cy="84444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to beat CNR’s benchmark!</a:t>
            </a:r>
          </a:p>
          <a:p>
            <a:pPr algn="ctr"/>
            <a:r>
              <a:rPr lang="en-US" sz="1100" i="1" dirty="0"/>
              <a:t>Currently ranked </a:t>
            </a:r>
            <a:r>
              <a:rPr lang="en-US" sz="1100" i="1" dirty="0" smtClean="0"/>
              <a:t>19</a:t>
            </a:r>
            <a:r>
              <a:rPr lang="en-US" sz="1100" i="1" baseline="30000" dirty="0" smtClean="0"/>
              <a:t>th</a:t>
            </a:r>
            <a:r>
              <a:rPr lang="en-US" sz="1100" i="1" dirty="0" smtClean="0"/>
              <a:t> </a:t>
            </a:r>
            <a:r>
              <a:rPr lang="en-US" sz="1100" i="1" dirty="0"/>
              <a:t>out of </a:t>
            </a:r>
            <a:r>
              <a:rPr lang="en-US" sz="1100" i="1" dirty="0" smtClean="0"/>
              <a:t>80 participants (10/12/2020)</a:t>
            </a:r>
            <a:r>
              <a:rPr lang="en-US" dirty="0" smtClean="0"/>
              <a:t>,</a:t>
            </a:r>
            <a:endParaRPr lang="en-US" dirty="0"/>
          </a:p>
          <a:p>
            <a:pPr algn="ctr"/>
            <a:r>
              <a:rPr lang="en-US" sz="1100" i="1" dirty="0"/>
              <a:t>Benchmark score: CAPE = 31.73%</a:t>
            </a:r>
          </a:p>
          <a:p>
            <a:pPr algn="ctr"/>
            <a:r>
              <a:rPr lang="en-US" sz="1100" i="1" dirty="0"/>
              <a:t>My score: CAPE = 30.46%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3338D721-F90E-4CB6-A787-CF1A850A6E17}"/>
              </a:ext>
            </a:extLst>
          </p:cNvPr>
          <p:cNvSpPr/>
          <p:nvPr/>
        </p:nvSpPr>
        <p:spPr>
          <a:xfrm>
            <a:off x="457701" y="2379063"/>
            <a:ext cx="4061637" cy="3920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the data </a:t>
            </a:r>
            <a:r>
              <a:rPr lang="fr-FR" dirty="0" err="1"/>
              <a:t>side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A32EE44-B774-4F82-9106-36C0DD9FC2B9}"/>
              </a:ext>
            </a:extLst>
          </p:cNvPr>
          <p:cNvSpPr/>
          <p:nvPr/>
        </p:nvSpPr>
        <p:spPr>
          <a:xfrm>
            <a:off x="457701" y="2852823"/>
            <a:ext cx="4043416" cy="1591586"/>
          </a:xfrm>
          <a:prstGeom prst="rect">
            <a:avLst/>
          </a:prstGeom>
          <a:solidFill>
            <a:srgbClr val="00717D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Spatial information </a:t>
            </a:r>
            <a:r>
              <a:rPr lang="en-US" dirty="0"/>
              <a:t>and weather forecasts on a higher number of grid points around the WF may help provide better forecasts;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</a:t>
            </a:r>
            <a:r>
              <a:rPr lang="en-US" dirty="0" err="1"/>
              <a:t>nclude</a:t>
            </a:r>
            <a:r>
              <a:rPr lang="en-US" dirty="0"/>
              <a:t> more weather variables (Humidity, Air pressure) that can impact air density;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</a:t>
            </a:r>
            <a:r>
              <a:rPr lang="en-US" dirty="0" err="1"/>
              <a:t>nclude</a:t>
            </a:r>
            <a:r>
              <a:rPr lang="en-US" dirty="0"/>
              <a:t> planned maintenance events</a:t>
            </a:r>
          </a:p>
        </p:txBody>
      </p:sp>
    </p:spTree>
    <p:extLst>
      <p:ext uri="{BB962C8B-B14F-4D97-AF65-F5344CB8AC3E}">
        <p14:creationId xmlns:p14="http://schemas.microsoft.com/office/powerpoint/2010/main" val="1595020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35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387007" y="1729733"/>
            <a:ext cx="533100" cy="533100"/>
          </a:xfrm>
          <a:prstGeom prst="ellipse">
            <a:avLst/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040272" y="1398700"/>
            <a:ext cx="5315100" cy="13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attention!</a:t>
            </a:r>
            <a:endParaRPr sz="3500" b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/>
          </p:nvPr>
        </p:nvSpPr>
        <p:spPr>
          <a:xfrm>
            <a:off x="1040264" y="3088466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sz="2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6722500" y="1573500"/>
            <a:ext cx="0" cy="1564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562805" y="2700528"/>
            <a:ext cx="4259132" cy="758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Data challenge platform launched by the ENS (</a:t>
            </a:r>
            <a:r>
              <a:rPr lang="fr-FR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Ecole Normale Supérieure</a:t>
            </a:r>
            <a: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b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/>
          <p:nvPr/>
        </p:nvSpPr>
        <p:spPr>
          <a:xfrm rot="-355994">
            <a:off x="272896" y="3082983"/>
            <a:ext cx="261199" cy="46747"/>
          </a:xfrm>
          <a:prstGeom prst="roundRect">
            <a:avLst>
              <a:gd name="adj" fmla="val 50000"/>
            </a:avLst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 rot="-355994">
            <a:off x="272896" y="4047990"/>
            <a:ext cx="261199" cy="46747"/>
          </a:xfrm>
          <a:prstGeom prst="roundRect">
            <a:avLst>
              <a:gd name="adj" fmla="val 50000"/>
            </a:avLst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55" y="1551753"/>
            <a:ext cx="3162300" cy="88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34" y="1132214"/>
            <a:ext cx="2184987" cy="1455877"/>
          </a:xfrm>
          <a:prstGeom prst="rect">
            <a:avLst/>
          </a:prstGeom>
        </p:spPr>
      </p:pic>
      <p:sp>
        <p:nvSpPr>
          <p:cNvPr id="14" name="Google Shape;74;p15"/>
          <p:cNvSpPr txBox="1">
            <a:spLocks/>
          </p:cNvSpPr>
          <p:nvPr/>
        </p:nvSpPr>
        <p:spPr>
          <a:xfrm>
            <a:off x="660962" y="3550327"/>
            <a:ext cx="3799856" cy="73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Easy to access supervised machine learning datasets</a:t>
            </a:r>
            <a:b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20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74;p15"/>
          <p:cNvSpPr txBox="1">
            <a:spLocks/>
          </p:cNvSpPr>
          <p:nvPr/>
        </p:nvSpPr>
        <p:spPr>
          <a:xfrm>
            <a:off x="5358765" y="2688189"/>
            <a:ext cx="3990570" cy="7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CNR is one of France’s leading renewable energy producers</a:t>
            </a:r>
          </a:p>
        </p:txBody>
      </p:sp>
      <p:sp>
        <p:nvSpPr>
          <p:cNvPr id="16" name="Google Shape;75;p15"/>
          <p:cNvSpPr/>
          <p:nvPr/>
        </p:nvSpPr>
        <p:spPr>
          <a:xfrm rot="-355994">
            <a:off x="5078467" y="3128044"/>
            <a:ext cx="261199" cy="46747"/>
          </a:xfrm>
          <a:prstGeom prst="roundRect">
            <a:avLst>
              <a:gd name="adj" fmla="val 50000"/>
            </a:avLst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5"/>
          <p:cNvSpPr/>
          <p:nvPr/>
        </p:nvSpPr>
        <p:spPr>
          <a:xfrm rot="-355994">
            <a:off x="5078465" y="3997733"/>
            <a:ext cx="261199" cy="46747"/>
          </a:xfrm>
          <a:prstGeom prst="roundRect">
            <a:avLst>
              <a:gd name="adj" fmla="val 50000"/>
            </a:avLst>
          </a:prstGeom>
          <a:solidFill>
            <a:srgbClr val="00D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4;p15"/>
          <p:cNvSpPr txBox="1">
            <a:spLocks/>
          </p:cNvSpPr>
          <p:nvPr/>
        </p:nvSpPr>
        <p:spPr>
          <a:xfrm>
            <a:off x="5358765" y="3642022"/>
            <a:ext cx="3799856" cy="68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Current challenge focuses on wind energy </a:t>
            </a:r>
          </a:p>
        </p:txBody>
      </p:sp>
      <p:sp>
        <p:nvSpPr>
          <p:cNvPr id="20" name="Google Shape;71;p15"/>
          <p:cNvSpPr txBox="1">
            <a:spLocks/>
          </p:cNvSpPr>
          <p:nvPr/>
        </p:nvSpPr>
        <p:spPr>
          <a:xfrm>
            <a:off x="181600" y="32299"/>
            <a:ext cx="8180941" cy="90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ENS Data Challenge: A public data challenge platform with many interesting projects provided by top companies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3904" y="4418435"/>
            <a:ext cx="469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</a:t>
            </a:r>
            <a:r>
              <a:rPr lang="en-US" dirty="0">
                <a:hlinkClick r:id="rId5"/>
              </a:rPr>
              <a:t>://challengedata.ens.fr/participants/challenges/34/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294967295"/>
          </p:nvPr>
        </p:nvSpPr>
        <p:spPr>
          <a:xfrm>
            <a:off x="563226" y="813061"/>
            <a:ext cx="7729655" cy="3515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right in, a brief introduction to the electricity day-ahead market</a:t>
            </a:r>
            <a:r>
              <a:rPr lang="is-I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000" b="1" i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4500" b="1" dirty="0">
                <a:solidFill>
                  <a:srgbClr val="00DBD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600" b="1" i="1" dirty="0">
              <a:solidFill>
                <a:srgbClr val="00DB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725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6" y="2075905"/>
            <a:ext cx="8596920" cy="2405477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-1" y="-115696"/>
            <a:ext cx="8973879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The day-ahead electricity market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35" y="1331577"/>
            <a:ext cx="1050144" cy="753956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44300" y="2129070"/>
            <a:ext cx="0" cy="22061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93435" y="2158409"/>
            <a:ext cx="4382731" cy="2165542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Day-ahead </a:t>
            </a:r>
            <a:r>
              <a:rPr lang="en-US" b="1" i="1">
                <a:solidFill>
                  <a:schemeClr val="accent5">
                    <a:lumMod val="75000"/>
                  </a:schemeClr>
                </a:solidFill>
              </a:rPr>
              <a:t>forecast period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2543" y="1692789"/>
            <a:ext cx="178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</a:rPr>
              <a:t>Provide forecast for D+1 at 09:00 of day D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787816" y="2117771"/>
            <a:ext cx="0" cy="220618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75011" y="1692789"/>
            <a:ext cx="201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tx1"/>
                </a:solidFill>
              </a:rPr>
              <a:t>Setting of the spot price (D+1 price) at 12pm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3140" y="390936"/>
            <a:ext cx="8961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day ahead electricity market is a bidding market;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All renewable energy producers must provide their production forecast for D+1 on day D;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Since electricity cannot be stored at a reasonable cost: Production = Consumption at every hour (balance)</a:t>
            </a:r>
          </a:p>
        </p:txBody>
      </p:sp>
    </p:spTree>
    <p:extLst>
      <p:ext uri="{BB962C8B-B14F-4D97-AF65-F5344CB8AC3E}">
        <p14:creationId xmlns:p14="http://schemas.microsoft.com/office/powerpoint/2010/main" val="93975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4702022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The day-ahead </a:t>
            </a:r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electricity market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335" y="1331577"/>
            <a:ext cx="1050144" cy="75395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944300" y="2129070"/>
            <a:ext cx="0" cy="220618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2543" y="1692789"/>
            <a:ext cx="178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C00000"/>
                </a:solidFill>
              </a:rPr>
              <a:t>Provide forecast for D+1 at 09:00 of day 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2787816" y="2117771"/>
            <a:ext cx="0" cy="220618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75011" y="1692789"/>
            <a:ext cx="201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tx1"/>
                </a:solidFill>
              </a:rPr>
              <a:t>Setting of the spot price (D+1 price) at 12pm</a:t>
            </a:r>
            <a:endParaRPr lang="en-US" sz="1200" b="1" i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3140" y="390936"/>
            <a:ext cx="8961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day ahead electricity market is a bidding market;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All renewable energy producers must provide their production forecast for D+1 on day D;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Since electricity cannot be stored at a reasonable cost: Production = Consumptions at every hour (balance)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293435" y="2158409"/>
            <a:ext cx="4382731" cy="2165542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Day-ahead </a:t>
            </a:r>
            <a:r>
              <a:rPr lang="en-US" b="1" i="1">
                <a:solidFill>
                  <a:schemeClr val="accent5">
                    <a:lumMod val="75000"/>
                  </a:schemeClr>
                </a:solidFill>
              </a:rPr>
              <a:t>forecast period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8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6484800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to forecast production ?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9" y="1152599"/>
            <a:ext cx="861919" cy="753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7" y="849992"/>
            <a:ext cx="2195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Wind power producers</a:t>
            </a: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50337" y="402222"/>
            <a:ext cx="20885" cy="387986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7551" y="496152"/>
            <a:ext cx="5401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 need to know how much they are going to produce for: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Power grid balancing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Optimizing energy sales (trading)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4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6484800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to forecast production ?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9" y="1152599"/>
            <a:ext cx="861919" cy="753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7" y="849992"/>
            <a:ext cx="2195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Wind power producers</a:t>
            </a: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50337" y="402222"/>
            <a:ext cx="20885" cy="387986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4" name="Oval 3"/>
          <p:cNvSpPr/>
          <p:nvPr/>
        </p:nvSpPr>
        <p:spPr>
          <a:xfrm>
            <a:off x="4293435" y="2158409"/>
            <a:ext cx="4148816" cy="21236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5675" y="470225"/>
            <a:ext cx="27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Errors in forecasting generate </a:t>
            </a:r>
            <a:r>
              <a:rPr lang="en-US" sz="1200" b="1" dirty="0"/>
              <a:t>imbalance</a:t>
            </a:r>
            <a:r>
              <a:rPr lang="en-US" sz="1200" dirty="0"/>
              <a:t> costs to the power grid</a:t>
            </a:r>
          </a:p>
        </p:txBody>
      </p:sp>
      <p:sp>
        <p:nvSpPr>
          <p:cNvPr id="11" name="Oval 10"/>
          <p:cNvSpPr/>
          <p:nvPr/>
        </p:nvSpPr>
        <p:spPr>
          <a:xfrm>
            <a:off x="6197721" y="1882312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2061987" y="586750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653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66" y="2066878"/>
            <a:ext cx="8596800" cy="2404800"/>
          </a:xfrm>
          <a:prstGeom prst="rect">
            <a:avLst/>
          </a:prstGeom>
        </p:spPr>
      </p:pic>
      <p:sp>
        <p:nvSpPr>
          <p:cNvPr id="64" name="Google Shape;64;p14"/>
          <p:cNvSpPr/>
          <p:nvPr/>
        </p:nvSpPr>
        <p:spPr>
          <a:xfrm>
            <a:off x="0" y="4764425"/>
            <a:ext cx="9144300" cy="373200"/>
          </a:xfrm>
          <a:prstGeom prst="rect">
            <a:avLst/>
          </a:prstGeom>
          <a:solidFill>
            <a:srgbClr val="1F43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1;p15"/>
          <p:cNvSpPr txBox="1">
            <a:spLocks/>
          </p:cNvSpPr>
          <p:nvPr/>
        </p:nvSpPr>
        <p:spPr>
          <a:xfrm>
            <a:off x="0" y="-115696"/>
            <a:ext cx="6484800" cy="51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>
                <a:solidFill>
                  <a:srgbClr val="1F4352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to forecast production ?</a:t>
            </a:r>
            <a:endParaRPr lang="en-US" sz="2500" b="1" dirty="0">
              <a:solidFill>
                <a:srgbClr val="1F43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29" y="1152599"/>
            <a:ext cx="861919" cy="7539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7" y="849992"/>
            <a:ext cx="2195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Wind power producers</a:t>
            </a:r>
          </a:p>
        </p:txBody>
      </p:sp>
      <p:graphicFrame>
        <p:nvGraphicFramePr>
          <p:cNvPr id="14" name="Diagram 13"/>
          <p:cNvGraphicFramePr/>
          <p:nvPr>
            <p:extLst/>
          </p:nvPr>
        </p:nvGraphicFramePr>
        <p:xfrm>
          <a:off x="183140" y="4307693"/>
          <a:ext cx="8625436" cy="222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1950337" y="402222"/>
            <a:ext cx="20885" cy="3879863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247" y="4534397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00h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1152" y="4530584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4194" y="4530584"/>
            <a:ext cx="73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23h59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5460" y="4530583"/>
            <a:ext cx="519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09h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30061" y="4530583"/>
            <a:ext cx="54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</a:rPr>
              <a:t>00h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948" y="2445859"/>
            <a:ext cx="13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Observed</a:t>
            </a:r>
          </a:p>
          <a:p>
            <a:r>
              <a:rPr lang="en-US" sz="1000" dirty="0">
                <a:solidFill>
                  <a:srgbClr val="C00000"/>
                </a:solidFill>
              </a:rPr>
              <a:t>Forecast</a:t>
            </a:r>
          </a:p>
        </p:txBody>
      </p:sp>
      <p:sp>
        <p:nvSpPr>
          <p:cNvPr id="4" name="Oval 3"/>
          <p:cNvSpPr/>
          <p:nvPr/>
        </p:nvSpPr>
        <p:spPr>
          <a:xfrm>
            <a:off x="4293435" y="2158409"/>
            <a:ext cx="4148816" cy="2123676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65675" y="470225"/>
            <a:ext cx="270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Errors in forecasting generate </a:t>
            </a:r>
            <a:r>
              <a:rPr lang="en-US" sz="1200" b="1" dirty="0"/>
              <a:t>imbalance</a:t>
            </a:r>
            <a:r>
              <a:rPr lang="en-US" sz="1200" dirty="0"/>
              <a:t> costs to the power grid</a:t>
            </a:r>
          </a:p>
        </p:txBody>
      </p:sp>
      <p:sp>
        <p:nvSpPr>
          <p:cNvPr id="10" name="Oval 9"/>
          <p:cNvSpPr/>
          <p:nvPr/>
        </p:nvSpPr>
        <p:spPr>
          <a:xfrm>
            <a:off x="5124893" y="2339163"/>
            <a:ext cx="457200" cy="903767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97721" y="1882312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4831439" y="270982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2061987" y="586750"/>
            <a:ext cx="287079" cy="2722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2061987" y="994856"/>
            <a:ext cx="287079" cy="2722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0296" y="899933"/>
            <a:ext cx="30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“Over production” is purchased at a less attractive price than the spot price</a:t>
            </a:r>
          </a:p>
        </p:txBody>
      </p:sp>
    </p:spTree>
    <p:extLst>
      <p:ext uri="{BB962C8B-B14F-4D97-AF65-F5344CB8AC3E}">
        <p14:creationId xmlns:p14="http://schemas.microsoft.com/office/powerpoint/2010/main" val="10482467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1560</Words>
  <Application>Microsoft Macintosh PowerPoint</Application>
  <PresentationFormat>On-screen Show (16:9)</PresentationFormat>
  <Paragraphs>334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Montserrat</vt:lpstr>
      <vt:lpstr>Simple Light</vt:lpstr>
      <vt:lpstr>Wind power forecasting for the day-ahead energy market  ENS Data Challenge 2020 Challenge Provider: Compagnie Nationale du Rhône</vt:lpstr>
      <vt:lpstr>Project context</vt:lpstr>
      <vt:lpstr>Data challenge platform launched by the ENS (Ecole Normale Supérieure) </vt:lpstr>
      <vt:lpstr>Before we dive right in, a brief introduction to the electricity day-ahead market…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Challenge!  </vt:lpstr>
      <vt:lpstr>PowerPoint Presentation</vt:lpstr>
      <vt:lpstr>Let’s take a look at the data and see what we’re dealing with…  </vt:lpstr>
      <vt:lpstr>Meteorological time-series from Numerical Weather Prediction Models</vt:lpstr>
      <vt:lpstr>PowerPoint Presentation</vt:lpstr>
      <vt:lpstr>PowerPoint Presentation</vt:lpstr>
      <vt:lpstr>PowerPoint Presentation</vt:lpstr>
      <vt:lpstr>PowerPoint Presentation</vt:lpstr>
      <vt:lpstr>My approach to the problem</vt:lpstr>
      <vt:lpstr>Methodology</vt:lpstr>
      <vt:lpstr>Target response to main explanatory variables</vt:lpstr>
      <vt:lpstr>Can we accurately forecast wind power?</vt:lpstr>
      <vt:lpstr>Forecasts are smoother than observed production and sometimes fail to capture peaks and lows (due to spatial resolution and time resolution?) However, the forecasts are accurate!</vt:lpstr>
      <vt:lpstr>There is still room for improvement!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power forecasting for the day-ahead energy market ENS Data Challenge 2020 Challenge Provider: Compagnie Nationale du Rhône</dc:title>
  <cp:lastModifiedBy>Microsoft Office User</cp:lastModifiedBy>
  <cp:revision>114</cp:revision>
  <dcterms:modified xsi:type="dcterms:W3CDTF">2020-12-10T16:27:23Z</dcterms:modified>
</cp:coreProperties>
</file>